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sldIdLst>
    <p:sldId id="256" r:id="rId3"/>
    <p:sldId id="257" r:id="rId4"/>
    <p:sldId id="258" r:id="rId5"/>
    <p:sldId id="259" r:id="rId6"/>
    <p:sldId id="260" r:id="rId7"/>
    <p:sldId id="265" r:id="rId8"/>
    <p:sldId id="266" r:id="rId9"/>
    <p:sldId id="268" r:id="rId10"/>
    <p:sldId id="275" r:id="rId11"/>
    <p:sldId id="276" r:id="rId12"/>
    <p:sldId id="261" r:id="rId13"/>
    <p:sldId id="271" r:id="rId14"/>
    <p:sldId id="262" r:id="rId15"/>
    <p:sldId id="263" r:id="rId16"/>
    <p:sldId id="274" r:id="rId17"/>
    <p:sldId id="273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3" autoAdjust="0"/>
    <p:restoredTop sz="94620" autoAdjust="0"/>
  </p:normalViewPr>
  <p:slideViewPr>
    <p:cSldViewPr>
      <p:cViewPr varScale="1">
        <p:scale>
          <a:sx n="98" d="100"/>
          <a:sy n="98" d="100"/>
        </p:scale>
        <p:origin x="-82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324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32D51-8B9B-4345-BBD8-CC0BD6F867E5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42C5A-8E91-4F49-BEF7-F549D487D3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09A9-846F-4236-A1C4-F97D7E8CD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B3DF1-0073-4116-B012-1238BF5C8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B1406-E056-4391-9685-1BB748B65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7FBC2-8EA4-48FB-8921-DE733BEF7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C6709-BA84-4A11-9427-52000C8DC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116D4-9E9D-4405-8795-3A845C9DD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64DB0-E330-43FC-A15D-864F857DD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324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8CB7C-D1B5-4D67-BD08-0CB0770A1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FB23E-992E-4894-814B-DEAB00B9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8DF76-E9CE-49E8-9E70-A1EBF078C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764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0769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99F8C-4C65-4657-AFE7-C5B9D2882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324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324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6553200"/>
            <a:ext cx="196850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b="1" i="1" dirty="0"/>
              <a:t>and  taking care of people!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6" descr="ppt_camo_bkgrnd-0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0800000"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5"/>
          <p:cNvGrpSpPr/>
          <p:nvPr/>
        </p:nvGrpSpPr>
        <p:grpSpPr>
          <a:xfrm>
            <a:off x="5334000" y="2209800"/>
            <a:ext cx="4207564" cy="4495800"/>
            <a:chOff x="5867400" y="2819400"/>
            <a:chExt cx="3902764" cy="4195762"/>
          </a:xfrm>
        </p:grpSpPr>
        <p:grpSp>
          <p:nvGrpSpPr>
            <p:cNvPr id="3" name="Group 65"/>
            <p:cNvGrpSpPr>
              <a:grpSpLocks/>
            </p:cNvGrpSpPr>
            <p:nvPr/>
          </p:nvGrpSpPr>
          <p:grpSpPr bwMode="auto">
            <a:xfrm>
              <a:off x="5884419" y="2819400"/>
              <a:ext cx="3880508" cy="4195762"/>
              <a:chOff x="381" y="674"/>
              <a:chExt cx="2988" cy="3351"/>
            </a:xfrm>
          </p:grpSpPr>
          <p:sp>
            <p:nvSpPr>
              <p:cNvPr id="153" name="Freeform 3"/>
              <p:cNvSpPr>
                <a:spLocks/>
              </p:cNvSpPr>
              <p:nvPr/>
            </p:nvSpPr>
            <p:spPr bwMode="auto">
              <a:xfrm>
                <a:off x="464" y="678"/>
                <a:ext cx="1107" cy="681"/>
              </a:xfrm>
              <a:custGeom>
                <a:avLst/>
                <a:gdLst>
                  <a:gd name="T0" fmla="*/ 0 w 1107"/>
                  <a:gd name="T1" fmla="*/ 470 h 681"/>
                  <a:gd name="T2" fmla="*/ 861 w 1107"/>
                  <a:gd name="T3" fmla="*/ 681 h 681"/>
                  <a:gd name="T4" fmla="*/ 994 w 1107"/>
                  <a:gd name="T5" fmla="*/ 297 h 681"/>
                  <a:gd name="T6" fmla="*/ 978 w 1107"/>
                  <a:gd name="T7" fmla="*/ 266 h 681"/>
                  <a:gd name="T8" fmla="*/ 1080 w 1107"/>
                  <a:gd name="T9" fmla="*/ 166 h 681"/>
                  <a:gd name="T10" fmla="*/ 1078 w 1107"/>
                  <a:gd name="T11" fmla="*/ 54 h 681"/>
                  <a:gd name="T12" fmla="*/ 1107 w 1107"/>
                  <a:gd name="T13" fmla="*/ 53 h 681"/>
                  <a:gd name="T14" fmla="*/ 1107 w 1107"/>
                  <a:gd name="T15" fmla="*/ 0 h 681"/>
                  <a:gd name="T16" fmla="*/ 127 w 1107"/>
                  <a:gd name="T17" fmla="*/ 0 h 681"/>
                  <a:gd name="T18" fmla="*/ 96 w 1107"/>
                  <a:gd name="T19" fmla="*/ 54 h 681"/>
                  <a:gd name="T20" fmla="*/ 121 w 1107"/>
                  <a:gd name="T21" fmla="*/ 59 h 681"/>
                  <a:gd name="T22" fmla="*/ 105 w 1107"/>
                  <a:gd name="T23" fmla="*/ 84 h 681"/>
                  <a:gd name="T24" fmla="*/ 48 w 1107"/>
                  <a:gd name="T25" fmla="*/ 131 h 681"/>
                  <a:gd name="T26" fmla="*/ 52 w 1107"/>
                  <a:gd name="T27" fmla="*/ 174 h 681"/>
                  <a:gd name="T28" fmla="*/ 1 w 1107"/>
                  <a:gd name="T29" fmla="*/ 297 h 681"/>
                  <a:gd name="T30" fmla="*/ 0 w 1107"/>
                  <a:gd name="T31" fmla="*/ 470 h 68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07"/>
                  <a:gd name="T49" fmla="*/ 0 h 681"/>
                  <a:gd name="T50" fmla="*/ 1107 w 1107"/>
                  <a:gd name="T51" fmla="*/ 681 h 68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07" h="681">
                    <a:moveTo>
                      <a:pt x="0" y="470"/>
                    </a:moveTo>
                    <a:lnTo>
                      <a:pt x="861" y="681"/>
                    </a:lnTo>
                    <a:lnTo>
                      <a:pt x="994" y="297"/>
                    </a:lnTo>
                    <a:lnTo>
                      <a:pt x="978" y="266"/>
                    </a:lnTo>
                    <a:lnTo>
                      <a:pt x="1080" y="166"/>
                    </a:lnTo>
                    <a:lnTo>
                      <a:pt x="1078" y="54"/>
                    </a:lnTo>
                    <a:lnTo>
                      <a:pt x="1107" y="53"/>
                    </a:lnTo>
                    <a:lnTo>
                      <a:pt x="1107" y="0"/>
                    </a:lnTo>
                    <a:lnTo>
                      <a:pt x="127" y="0"/>
                    </a:lnTo>
                    <a:lnTo>
                      <a:pt x="96" y="54"/>
                    </a:lnTo>
                    <a:lnTo>
                      <a:pt x="121" y="59"/>
                    </a:lnTo>
                    <a:lnTo>
                      <a:pt x="105" y="84"/>
                    </a:lnTo>
                    <a:lnTo>
                      <a:pt x="48" y="131"/>
                    </a:lnTo>
                    <a:lnTo>
                      <a:pt x="52" y="174"/>
                    </a:lnTo>
                    <a:lnTo>
                      <a:pt x="1" y="297"/>
                    </a:lnTo>
                    <a:lnTo>
                      <a:pt x="0" y="470"/>
                    </a:lnTo>
                    <a:close/>
                  </a:path>
                </a:pathLst>
              </a:custGeom>
              <a:noFill/>
              <a:ln w="2222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4"/>
              <p:cNvSpPr>
                <a:spLocks/>
              </p:cNvSpPr>
              <p:nvPr/>
            </p:nvSpPr>
            <p:spPr bwMode="auto">
              <a:xfrm>
                <a:off x="381" y="1148"/>
                <a:ext cx="1073" cy="1893"/>
              </a:xfrm>
              <a:custGeom>
                <a:avLst/>
                <a:gdLst>
                  <a:gd name="T0" fmla="*/ 83 w 1073"/>
                  <a:gd name="T1" fmla="*/ 0 h 1893"/>
                  <a:gd name="T2" fmla="*/ 85 w 1073"/>
                  <a:gd name="T3" fmla="*/ 66 h 1893"/>
                  <a:gd name="T4" fmla="*/ 2 w 1073"/>
                  <a:gd name="T5" fmla="*/ 267 h 1893"/>
                  <a:gd name="T6" fmla="*/ 0 w 1073"/>
                  <a:gd name="T7" fmla="*/ 309 h 1893"/>
                  <a:gd name="T8" fmla="*/ 12 w 1073"/>
                  <a:gd name="T9" fmla="*/ 318 h 1893"/>
                  <a:gd name="T10" fmla="*/ 2 w 1073"/>
                  <a:gd name="T11" fmla="*/ 511 h 1893"/>
                  <a:gd name="T12" fmla="*/ 48 w 1073"/>
                  <a:gd name="T13" fmla="*/ 688 h 1893"/>
                  <a:gd name="T14" fmla="*/ 92 w 1073"/>
                  <a:gd name="T15" fmla="*/ 756 h 1893"/>
                  <a:gd name="T16" fmla="*/ 137 w 1073"/>
                  <a:gd name="T17" fmla="*/ 755 h 1893"/>
                  <a:gd name="T18" fmla="*/ 174 w 1073"/>
                  <a:gd name="T19" fmla="*/ 782 h 1893"/>
                  <a:gd name="T20" fmla="*/ 133 w 1073"/>
                  <a:gd name="T21" fmla="*/ 782 h 1893"/>
                  <a:gd name="T22" fmla="*/ 123 w 1073"/>
                  <a:gd name="T23" fmla="*/ 817 h 1893"/>
                  <a:gd name="T24" fmla="*/ 104 w 1073"/>
                  <a:gd name="T25" fmla="*/ 786 h 1893"/>
                  <a:gd name="T26" fmla="*/ 85 w 1073"/>
                  <a:gd name="T27" fmla="*/ 786 h 1893"/>
                  <a:gd name="T28" fmla="*/ 85 w 1073"/>
                  <a:gd name="T29" fmla="*/ 909 h 1893"/>
                  <a:gd name="T30" fmla="*/ 133 w 1073"/>
                  <a:gd name="T31" fmla="*/ 930 h 1893"/>
                  <a:gd name="T32" fmla="*/ 133 w 1073"/>
                  <a:gd name="T33" fmla="*/ 991 h 1893"/>
                  <a:gd name="T34" fmla="*/ 113 w 1073"/>
                  <a:gd name="T35" fmla="*/ 1002 h 1893"/>
                  <a:gd name="T36" fmla="*/ 212 w 1073"/>
                  <a:gd name="T37" fmla="*/ 1262 h 1893"/>
                  <a:gd name="T38" fmla="*/ 210 w 1073"/>
                  <a:gd name="T39" fmla="*/ 1417 h 1893"/>
                  <a:gd name="T40" fmla="*/ 363 w 1073"/>
                  <a:gd name="T41" fmla="*/ 1458 h 1893"/>
                  <a:gd name="T42" fmla="*/ 378 w 1073"/>
                  <a:gd name="T43" fmla="*/ 1521 h 1893"/>
                  <a:gd name="T44" fmla="*/ 416 w 1073"/>
                  <a:gd name="T45" fmla="*/ 1539 h 1893"/>
                  <a:gd name="T46" fmla="*/ 473 w 1073"/>
                  <a:gd name="T47" fmla="*/ 1551 h 1893"/>
                  <a:gd name="T48" fmla="*/ 534 w 1073"/>
                  <a:gd name="T49" fmla="*/ 1578 h 1893"/>
                  <a:gd name="T50" fmla="*/ 537 w 1073"/>
                  <a:gd name="T51" fmla="*/ 1603 h 1893"/>
                  <a:gd name="T52" fmla="*/ 570 w 1073"/>
                  <a:gd name="T53" fmla="*/ 1603 h 1893"/>
                  <a:gd name="T54" fmla="*/ 609 w 1073"/>
                  <a:gd name="T55" fmla="*/ 1714 h 1893"/>
                  <a:gd name="T56" fmla="*/ 581 w 1073"/>
                  <a:gd name="T57" fmla="*/ 1786 h 1893"/>
                  <a:gd name="T58" fmla="*/ 609 w 1073"/>
                  <a:gd name="T59" fmla="*/ 1863 h 1893"/>
                  <a:gd name="T60" fmla="*/ 1002 w 1073"/>
                  <a:gd name="T61" fmla="*/ 1893 h 1893"/>
                  <a:gd name="T62" fmla="*/ 1007 w 1073"/>
                  <a:gd name="T63" fmla="*/ 1794 h 1893"/>
                  <a:gd name="T64" fmla="*/ 1044 w 1073"/>
                  <a:gd name="T65" fmla="*/ 1765 h 1893"/>
                  <a:gd name="T66" fmla="*/ 1042 w 1073"/>
                  <a:gd name="T67" fmla="*/ 1715 h 1893"/>
                  <a:gd name="T68" fmla="*/ 1073 w 1073"/>
                  <a:gd name="T69" fmla="*/ 1684 h 1893"/>
                  <a:gd name="T70" fmla="*/ 1067 w 1073"/>
                  <a:gd name="T71" fmla="*/ 1486 h 1893"/>
                  <a:gd name="T72" fmla="*/ 461 w 1073"/>
                  <a:gd name="T73" fmla="*/ 652 h 1893"/>
                  <a:gd name="T74" fmla="*/ 581 w 1073"/>
                  <a:gd name="T75" fmla="*/ 121 h 1893"/>
                  <a:gd name="T76" fmla="*/ 83 w 1073"/>
                  <a:gd name="T77" fmla="*/ 0 h 189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3"/>
                  <a:gd name="T118" fmla="*/ 0 h 1893"/>
                  <a:gd name="T119" fmla="*/ 1073 w 1073"/>
                  <a:gd name="T120" fmla="*/ 1893 h 189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3" h="1893">
                    <a:moveTo>
                      <a:pt x="83" y="0"/>
                    </a:moveTo>
                    <a:lnTo>
                      <a:pt x="85" y="66"/>
                    </a:lnTo>
                    <a:lnTo>
                      <a:pt x="2" y="267"/>
                    </a:lnTo>
                    <a:lnTo>
                      <a:pt x="0" y="309"/>
                    </a:lnTo>
                    <a:lnTo>
                      <a:pt x="12" y="318"/>
                    </a:lnTo>
                    <a:lnTo>
                      <a:pt x="2" y="511"/>
                    </a:lnTo>
                    <a:lnTo>
                      <a:pt x="48" y="688"/>
                    </a:lnTo>
                    <a:lnTo>
                      <a:pt x="92" y="756"/>
                    </a:lnTo>
                    <a:lnTo>
                      <a:pt x="137" y="755"/>
                    </a:lnTo>
                    <a:lnTo>
                      <a:pt x="174" y="782"/>
                    </a:lnTo>
                    <a:lnTo>
                      <a:pt x="133" y="782"/>
                    </a:lnTo>
                    <a:lnTo>
                      <a:pt x="123" y="817"/>
                    </a:lnTo>
                    <a:lnTo>
                      <a:pt x="104" y="786"/>
                    </a:lnTo>
                    <a:lnTo>
                      <a:pt x="85" y="786"/>
                    </a:lnTo>
                    <a:lnTo>
                      <a:pt x="85" y="909"/>
                    </a:lnTo>
                    <a:lnTo>
                      <a:pt x="133" y="930"/>
                    </a:lnTo>
                    <a:lnTo>
                      <a:pt x="133" y="991"/>
                    </a:lnTo>
                    <a:lnTo>
                      <a:pt x="113" y="1002"/>
                    </a:lnTo>
                    <a:lnTo>
                      <a:pt x="212" y="1262"/>
                    </a:lnTo>
                    <a:lnTo>
                      <a:pt x="210" y="1417"/>
                    </a:lnTo>
                    <a:lnTo>
                      <a:pt x="363" y="1458"/>
                    </a:lnTo>
                    <a:lnTo>
                      <a:pt x="378" y="1521"/>
                    </a:lnTo>
                    <a:lnTo>
                      <a:pt x="416" y="1539"/>
                    </a:lnTo>
                    <a:lnTo>
                      <a:pt x="473" y="1551"/>
                    </a:lnTo>
                    <a:lnTo>
                      <a:pt x="534" y="1578"/>
                    </a:lnTo>
                    <a:lnTo>
                      <a:pt x="537" y="1603"/>
                    </a:lnTo>
                    <a:lnTo>
                      <a:pt x="570" y="1603"/>
                    </a:lnTo>
                    <a:lnTo>
                      <a:pt x="609" y="1714"/>
                    </a:lnTo>
                    <a:lnTo>
                      <a:pt x="581" y="1786"/>
                    </a:lnTo>
                    <a:lnTo>
                      <a:pt x="609" y="1863"/>
                    </a:lnTo>
                    <a:lnTo>
                      <a:pt x="1002" y="1893"/>
                    </a:lnTo>
                    <a:lnTo>
                      <a:pt x="1007" y="1794"/>
                    </a:lnTo>
                    <a:lnTo>
                      <a:pt x="1044" y="1765"/>
                    </a:lnTo>
                    <a:lnTo>
                      <a:pt x="1042" y="1715"/>
                    </a:lnTo>
                    <a:lnTo>
                      <a:pt x="1073" y="1684"/>
                    </a:lnTo>
                    <a:lnTo>
                      <a:pt x="1067" y="1486"/>
                    </a:lnTo>
                    <a:lnTo>
                      <a:pt x="461" y="652"/>
                    </a:lnTo>
                    <a:lnTo>
                      <a:pt x="581" y="121"/>
                    </a:lnTo>
                    <a:lnTo>
                      <a:pt x="83" y="0"/>
                    </a:lnTo>
                    <a:close/>
                  </a:path>
                </a:pathLst>
              </a:custGeom>
              <a:noFill/>
              <a:ln w="2222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5"/>
              <p:cNvSpPr>
                <a:spLocks/>
              </p:cNvSpPr>
              <p:nvPr/>
            </p:nvSpPr>
            <p:spPr bwMode="auto">
              <a:xfrm>
                <a:off x="1326" y="2330"/>
                <a:ext cx="938" cy="1122"/>
              </a:xfrm>
              <a:custGeom>
                <a:avLst/>
                <a:gdLst>
                  <a:gd name="T0" fmla="*/ 252 w 938"/>
                  <a:gd name="T1" fmla="*/ 0 h 1122"/>
                  <a:gd name="T2" fmla="*/ 938 w 938"/>
                  <a:gd name="T3" fmla="*/ 126 h 1122"/>
                  <a:gd name="T4" fmla="*/ 806 w 938"/>
                  <a:gd name="T5" fmla="*/ 1122 h 1122"/>
                  <a:gd name="T6" fmla="*/ 502 w 938"/>
                  <a:gd name="T7" fmla="*/ 1082 h 1122"/>
                  <a:gd name="T8" fmla="*/ 0 w 938"/>
                  <a:gd name="T9" fmla="*/ 790 h 1122"/>
                  <a:gd name="T10" fmla="*/ 57 w 938"/>
                  <a:gd name="T11" fmla="*/ 709 h 1122"/>
                  <a:gd name="T12" fmla="*/ 62 w 938"/>
                  <a:gd name="T13" fmla="*/ 610 h 1122"/>
                  <a:gd name="T14" fmla="*/ 99 w 938"/>
                  <a:gd name="T15" fmla="*/ 583 h 1122"/>
                  <a:gd name="T16" fmla="*/ 98 w 938"/>
                  <a:gd name="T17" fmla="*/ 534 h 1122"/>
                  <a:gd name="T18" fmla="*/ 128 w 938"/>
                  <a:gd name="T19" fmla="*/ 502 h 1122"/>
                  <a:gd name="T20" fmla="*/ 117 w 938"/>
                  <a:gd name="T21" fmla="*/ 186 h 1122"/>
                  <a:gd name="T22" fmla="*/ 206 w 938"/>
                  <a:gd name="T23" fmla="*/ 182 h 1122"/>
                  <a:gd name="T24" fmla="*/ 224 w 938"/>
                  <a:gd name="T25" fmla="*/ 150 h 1122"/>
                  <a:gd name="T26" fmla="*/ 252 w 938"/>
                  <a:gd name="T27" fmla="*/ 0 h 1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38"/>
                  <a:gd name="T43" fmla="*/ 0 h 1122"/>
                  <a:gd name="T44" fmla="*/ 938 w 938"/>
                  <a:gd name="T45" fmla="*/ 1122 h 11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38" h="1122">
                    <a:moveTo>
                      <a:pt x="252" y="0"/>
                    </a:moveTo>
                    <a:lnTo>
                      <a:pt x="938" y="126"/>
                    </a:lnTo>
                    <a:lnTo>
                      <a:pt x="806" y="1122"/>
                    </a:lnTo>
                    <a:lnTo>
                      <a:pt x="502" y="1082"/>
                    </a:lnTo>
                    <a:lnTo>
                      <a:pt x="0" y="790"/>
                    </a:lnTo>
                    <a:lnTo>
                      <a:pt x="57" y="709"/>
                    </a:lnTo>
                    <a:lnTo>
                      <a:pt x="62" y="610"/>
                    </a:lnTo>
                    <a:lnTo>
                      <a:pt x="99" y="583"/>
                    </a:lnTo>
                    <a:lnTo>
                      <a:pt x="98" y="534"/>
                    </a:lnTo>
                    <a:lnTo>
                      <a:pt x="128" y="502"/>
                    </a:lnTo>
                    <a:lnTo>
                      <a:pt x="117" y="186"/>
                    </a:lnTo>
                    <a:lnTo>
                      <a:pt x="206" y="182"/>
                    </a:lnTo>
                    <a:lnTo>
                      <a:pt x="224" y="150"/>
                    </a:lnTo>
                    <a:lnTo>
                      <a:pt x="252" y="0"/>
                    </a:lnTo>
                    <a:close/>
                  </a:path>
                </a:pathLst>
              </a:custGeom>
              <a:noFill/>
              <a:ln w="2222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6"/>
              <p:cNvSpPr>
                <a:spLocks/>
              </p:cNvSpPr>
              <p:nvPr/>
            </p:nvSpPr>
            <p:spPr bwMode="auto">
              <a:xfrm>
                <a:off x="842" y="1271"/>
                <a:ext cx="894" cy="1363"/>
              </a:xfrm>
              <a:custGeom>
                <a:avLst/>
                <a:gdLst>
                  <a:gd name="T0" fmla="*/ 120 w 894"/>
                  <a:gd name="T1" fmla="*/ 0 h 1363"/>
                  <a:gd name="T2" fmla="*/ 0 w 894"/>
                  <a:gd name="T3" fmla="*/ 529 h 1363"/>
                  <a:gd name="T4" fmla="*/ 606 w 894"/>
                  <a:gd name="T5" fmla="*/ 1363 h 1363"/>
                  <a:gd name="T6" fmla="*/ 601 w 894"/>
                  <a:gd name="T7" fmla="*/ 1243 h 1363"/>
                  <a:gd name="T8" fmla="*/ 690 w 894"/>
                  <a:gd name="T9" fmla="*/ 1242 h 1363"/>
                  <a:gd name="T10" fmla="*/ 709 w 894"/>
                  <a:gd name="T11" fmla="*/ 1204 h 1363"/>
                  <a:gd name="T12" fmla="*/ 894 w 894"/>
                  <a:gd name="T13" fmla="*/ 189 h 1363"/>
                  <a:gd name="T14" fmla="*/ 120 w 894"/>
                  <a:gd name="T15" fmla="*/ 0 h 13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4"/>
                  <a:gd name="T25" fmla="*/ 0 h 1363"/>
                  <a:gd name="T26" fmla="*/ 894 w 894"/>
                  <a:gd name="T27" fmla="*/ 1363 h 13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4" h="1363">
                    <a:moveTo>
                      <a:pt x="120" y="0"/>
                    </a:moveTo>
                    <a:lnTo>
                      <a:pt x="0" y="529"/>
                    </a:lnTo>
                    <a:lnTo>
                      <a:pt x="606" y="1363"/>
                    </a:lnTo>
                    <a:lnTo>
                      <a:pt x="601" y="1243"/>
                    </a:lnTo>
                    <a:lnTo>
                      <a:pt x="690" y="1242"/>
                    </a:lnTo>
                    <a:lnTo>
                      <a:pt x="709" y="1204"/>
                    </a:lnTo>
                    <a:lnTo>
                      <a:pt x="894" y="189"/>
                    </a:lnTo>
                    <a:lnTo>
                      <a:pt x="120" y="0"/>
                    </a:lnTo>
                    <a:close/>
                  </a:path>
                </a:pathLst>
              </a:custGeom>
              <a:noFill/>
              <a:ln w="2222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7"/>
              <p:cNvSpPr>
                <a:spLocks/>
              </p:cNvSpPr>
              <p:nvPr/>
            </p:nvSpPr>
            <p:spPr bwMode="auto">
              <a:xfrm>
                <a:off x="2132" y="2459"/>
                <a:ext cx="985" cy="1023"/>
              </a:xfrm>
              <a:custGeom>
                <a:avLst/>
                <a:gdLst>
                  <a:gd name="T0" fmla="*/ 0 w 985"/>
                  <a:gd name="T1" fmla="*/ 993 h 1023"/>
                  <a:gd name="T2" fmla="*/ 132 w 985"/>
                  <a:gd name="T3" fmla="*/ 0 h 1023"/>
                  <a:gd name="T4" fmla="*/ 985 w 985"/>
                  <a:gd name="T5" fmla="*/ 79 h 1023"/>
                  <a:gd name="T6" fmla="*/ 983 w 985"/>
                  <a:gd name="T7" fmla="*/ 912 h 1023"/>
                  <a:gd name="T8" fmla="*/ 360 w 985"/>
                  <a:gd name="T9" fmla="*/ 915 h 1023"/>
                  <a:gd name="T10" fmla="*/ 361 w 985"/>
                  <a:gd name="T11" fmla="*/ 967 h 1023"/>
                  <a:gd name="T12" fmla="*/ 148 w 985"/>
                  <a:gd name="T13" fmla="*/ 931 h 1023"/>
                  <a:gd name="T14" fmla="*/ 147 w 985"/>
                  <a:gd name="T15" fmla="*/ 1023 h 1023"/>
                  <a:gd name="T16" fmla="*/ 0 w 985"/>
                  <a:gd name="T17" fmla="*/ 993 h 10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5"/>
                  <a:gd name="T28" fmla="*/ 0 h 1023"/>
                  <a:gd name="T29" fmla="*/ 985 w 985"/>
                  <a:gd name="T30" fmla="*/ 1023 h 10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5" h="1023">
                    <a:moveTo>
                      <a:pt x="0" y="993"/>
                    </a:moveTo>
                    <a:lnTo>
                      <a:pt x="132" y="0"/>
                    </a:lnTo>
                    <a:lnTo>
                      <a:pt x="985" y="79"/>
                    </a:lnTo>
                    <a:lnTo>
                      <a:pt x="983" y="912"/>
                    </a:lnTo>
                    <a:lnTo>
                      <a:pt x="360" y="915"/>
                    </a:lnTo>
                    <a:lnTo>
                      <a:pt x="361" y="967"/>
                    </a:lnTo>
                    <a:lnTo>
                      <a:pt x="148" y="931"/>
                    </a:lnTo>
                    <a:lnTo>
                      <a:pt x="147" y="1023"/>
                    </a:lnTo>
                    <a:lnTo>
                      <a:pt x="0" y="993"/>
                    </a:lnTo>
                    <a:close/>
                  </a:path>
                </a:pathLst>
              </a:custGeom>
              <a:noFill/>
              <a:ln w="2222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8"/>
              <p:cNvSpPr>
                <a:spLocks/>
              </p:cNvSpPr>
              <p:nvPr/>
            </p:nvSpPr>
            <p:spPr bwMode="auto">
              <a:xfrm>
                <a:off x="2264" y="1772"/>
                <a:ext cx="996" cy="780"/>
              </a:xfrm>
              <a:custGeom>
                <a:avLst/>
                <a:gdLst>
                  <a:gd name="T0" fmla="*/ 91 w 996"/>
                  <a:gd name="T1" fmla="*/ 0 h 780"/>
                  <a:gd name="T2" fmla="*/ 0 w 996"/>
                  <a:gd name="T3" fmla="*/ 687 h 780"/>
                  <a:gd name="T4" fmla="*/ 996 w 996"/>
                  <a:gd name="T5" fmla="*/ 780 h 780"/>
                  <a:gd name="T6" fmla="*/ 970 w 996"/>
                  <a:gd name="T7" fmla="*/ 102 h 780"/>
                  <a:gd name="T8" fmla="*/ 91 w 996"/>
                  <a:gd name="T9" fmla="*/ 0 h 7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6"/>
                  <a:gd name="T16" fmla="*/ 0 h 780"/>
                  <a:gd name="T17" fmla="*/ 996 w 996"/>
                  <a:gd name="T18" fmla="*/ 780 h 7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6" h="780">
                    <a:moveTo>
                      <a:pt x="91" y="0"/>
                    </a:moveTo>
                    <a:lnTo>
                      <a:pt x="0" y="687"/>
                    </a:lnTo>
                    <a:lnTo>
                      <a:pt x="996" y="780"/>
                    </a:lnTo>
                    <a:lnTo>
                      <a:pt x="970" y="102"/>
                    </a:lnTo>
                    <a:lnTo>
                      <a:pt x="91" y="0"/>
                    </a:lnTo>
                    <a:close/>
                  </a:path>
                </a:pathLst>
              </a:custGeom>
              <a:noFill/>
              <a:ln w="2222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9"/>
              <p:cNvSpPr>
                <a:spLocks/>
              </p:cNvSpPr>
              <p:nvPr/>
            </p:nvSpPr>
            <p:spPr bwMode="auto">
              <a:xfrm>
                <a:off x="2088" y="1026"/>
                <a:ext cx="978" cy="819"/>
              </a:xfrm>
              <a:custGeom>
                <a:avLst/>
                <a:gdLst>
                  <a:gd name="T0" fmla="*/ 132 w 978"/>
                  <a:gd name="T1" fmla="*/ 0 h 819"/>
                  <a:gd name="T2" fmla="*/ 0 w 978"/>
                  <a:gd name="T3" fmla="*/ 714 h 819"/>
                  <a:gd name="T4" fmla="*/ 894 w 978"/>
                  <a:gd name="T5" fmla="*/ 819 h 819"/>
                  <a:gd name="T6" fmla="*/ 978 w 978"/>
                  <a:gd name="T7" fmla="*/ 123 h 819"/>
                  <a:gd name="T8" fmla="*/ 132 w 978"/>
                  <a:gd name="T9" fmla="*/ 0 h 8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8"/>
                  <a:gd name="T16" fmla="*/ 0 h 819"/>
                  <a:gd name="T17" fmla="*/ 978 w 978"/>
                  <a:gd name="T18" fmla="*/ 819 h 8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8" h="819">
                    <a:moveTo>
                      <a:pt x="132" y="0"/>
                    </a:moveTo>
                    <a:lnTo>
                      <a:pt x="0" y="714"/>
                    </a:lnTo>
                    <a:lnTo>
                      <a:pt x="894" y="819"/>
                    </a:lnTo>
                    <a:lnTo>
                      <a:pt x="978" y="123"/>
                    </a:lnTo>
                    <a:lnTo>
                      <a:pt x="132" y="0"/>
                    </a:lnTo>
                    <a:close/>
                  </a:path>
                </a:pathLst>
              </a:custGeom>
              <a:noFill/>
              <a:ln w="2222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0"/>
              <p:cNvSpPr>
                <a:spLocks/>
              </p:cNvSpPr>
              <p:nvPr/>
            </p:nvSpPr>
            <p:spPr bwMode="auto">
              <a:xfrm>
                <a:off x="1578" y="1461"/>
                <a:ext cx="777" cy="995"/>
              </a:xfrm>
              <a:custGeom>
                <a:avLst/>
                <a:gdLst>
                  <a:gd name="T0" fmla="*/ 158 w 777"/>
                  <a:gd name="T1" fmla="*/ 0 h 995"/>
                  <a:gd name="T2" fmla="*/ 0 w 777"/>
                  <a:gd name="T3" fmla="*/ 869 h 995"/>
                  <a:gd name="T4" fmla="*/ 686 w 777"/>
                  <a:gd name="T5" fmla="*/ 995 h 995"/>
                  <a:gd name="T6" fmla="*/ 777 w 777"/>
                  <a:gd name="T7" fmla="*/ 311 h 995"/>
                  <a:gd name="T8" fmla="*/ 510 w 777"/>
                  <a:gd name="T9" fmla="*/ 279 h 995"/>
                  <a:gd name="T10" fmla="*/ 548 w 777"/>
                  <a:gd name="T11" fmla="*/ 75 h 995"/>
                  <a:gd name="T12" fmla="*/ 158 w 777"/>
                  <a:gd name="T13" fmla="*/ 0 h 9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7"/>
                  <a:gd name="T22" fmla="*/ 0 h 995"/>
                  <a:gd name="T23" fmla="*/ 777 w 777"/>
                  <a:gd name="T24" fmla="*/ 995 h 9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7" h="995">
                    <a:moveTo>
                      <a:pt x="158" y="0"/>
                    </a:moveTo>
                    <a:lnTo>
                      <a:pt x="0" y="869"/>
                    </a:lnTo>
                    <a:lnTo>
                      <a:pt x="686" y="995"/>
                    </a:lnTo>
                    <a:lnTo>
                      <a:pt x="777" y="311"/>
                    </a:lnTo>
                    <a:lnTo>
                      <a:pt x="510" y="279"/>
                    </a:lnTo>
                    <a:lnTo>
                      <a:pt x="548" y="75"/>
                    </a:lnTo>
                    <a:lnTo>
                      <a:pt x="158" y="0"/>
                    </a:lnTo>
                    <a:close/>
                  </a:path>
                </a:pathLst>
              </a:custGeom>
              <a:noFill/>
              <a:ln w="2222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1"/>
              <p:cNvSpPr>
                <a:spLocks/>
              </p:cNvSpPr>
              <p:nvPr/>
            </p:nvSpPr>
            <p:spPr bwMode="auto">
              <a:xfrm>
                <a:off x="1325" y="674"/>
                <a:ext cx="879" cy="862"/>
              </a:xfrm>
              <a:custGeom>
                <a:avLst/>
                <a:gdLst>
                  <a:gd name="T0" fmla="*/ 246 w 879"/>
                  <a:gd name="T1" fmla="*/ 4 h 862"/>
                  <a:gd name="T2" fmla="*/ 522 w 879"/>
                  <a:gd name="T3" fmla="*/ 0 h 862"/>
                  <a:gd name="T4" fmla="*/ 528 w 879"/>
                  <a:gd name="T5" fmla="*/ 19 h 862"/>
                  <a:gd name="T6" fmla="*/ 493 w 879"/>
                  <a:gd name="T7" fmla="*/ 58 h 862"/>
                  <a:gd name="T8" fmla="*/ 490 w 879"/>
                  <a:gd name="T9" fmla="*/ 138 h 862"/>
                  <a:gd name="T10" fmla="*/ 546 w 879"/>
                  <a:gd name="T11" fmla="*/ 138 h 862"/>
                  <a:gd name="T12" fmla="*/ 612 w 879"/>
                  <a:gd name="T13" fmla="*/ 268 h 862"/>
                  <a:gd name="T14" fmla="*/ 613 w 879"/>
                  <a:gd name="T15" fmla="*/ 352 h 862"/>
                  <a:gd name="T16" fmla="*/ 813 w 879"/>
                  <a:gd name="T17" fmla="*/ 354 h 862"/>
                  <a:gd name="T18" fmla="*/ 879 w 879"/>
                  <a:gd name="T19" fmla="*/ 444 h 862"/>
                  <a:gd name="T20" fmla="*/ 801 w 879"/>
                  <a:gd name="T21" fmla="*/ 862 h 862"/>
                  <a:gd name="T22" fmla="*/ 414 w 879"/>
                  <a:gd name="T23" fmla="*/ 787 h 862"/>
                  <a:gd name="T24" fmla="*/ 0 w 879"/>
                  <a:gd name="T25" fmla="*/ 685 h 862"/>
                  <a:gd name="T26" fmla="*/ 133 w 879"/>
                  <a:gd name="T27" fmla="*/ 301 h 862"/>
                  <a:gd name="T28" fmla="*/ 117 w 879"/>
                  <a:gd name="T29" fmla="*/ 270 h 862"/>
                  <a:gd name="T30" fmla="*/ 219 w 879"/>
                  <a:gd name="T31" fmla="*/ 171 h 862"/>
                  <a:gd name="T32" fmla="*/ 217 w 879"/>
                  <a:gd name="T33" fmla="*/ 61 h 862"/>
                  <a:gd name="T34" fmla="*/ 246 w 879"/>
                  <a:gd name="T35" fmla="*/ 54 h 862"/>
                  <a:gd name="T36" fmla="*/ 246 w 879"/>
                  <a:gd name="T37" fmla="*/ 4 h 8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79"/>
                  <a:gd name="T58" fmla="*/ 0 h 862"/>
                  <a:gd name="T59" fmla="*/ 879 w 879"/>
                  <a:gd name="T60" fmla="*/ 862 h 8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79" h="862">
                    <a:moveTo>
                      <a:pt x="246" y="4"/>
                    </a:moveTo>
                    <a:lnTo>
                      <a:pt x="522" y="0"/>
                    </a:lnTo>
                    <a:lnTo>
                      <a:pt x="528" y="19"/>
                    </a:lnTo>
                    <a:lnTo>
                      <a:pt x="493" y="58"/>
                    </a:lnTo>
                    <a:lnTo>
                      <a:pt x="490" y="138"/>
                    </a:lnTo>
                    <a:lnTo>
                      <a:pt x="546" y="138"/>
                    </a:lnTo>
                    <a:lnTo>
                      <a:pt x="612" y="268"/>
                    </a:lnTo>
                    <a:lnTo>
                      <a:pt x="613" y="352"/>
                    </a:lnTo>
                    <a:lnTo>
                      <a:pt x="813" y="354"/>
                    </a:lnTo>
                    <a:lnTo>
                      <a:pt x="879" y="444"/>
                    </a:lnTo>
                    <a:lnTo>
                      <a:pt x="801" y="862"/>
                    </a:lnTo>
                    <a:lnTo>
                      <a:pt x="414" y="787"/>
                    </a:lnTo>
                    <a:lnTo>
                      <a:pt x="0" y="685"/>
                    </a:lnTo>
                    <a:lnTo>
                      <a:pt x="133" y="301"/>
                    </a:lnTo>
                    <a:lnTo>
                      <a:pt x="117" y="270"/>
                    </a:lnTo>
                    <a:lnTo>
                      <a:pt x="219" y="171"/>
                    </a:lnTo>
                    <a:lnTo>
                      <a:pt x="217" y="61"/>
                    </a:lnTo>
                    <a:lnTo>
                      <a:pt x="246" y="54"/>
                    </a:lnTo>
                    <a:lnTo>
                      <a:pt x="246" y="4"/>
                    </a:lnTo>
                    <a:close/>
                  </a:path>
                </a:pathLst>
              </a:custGeom>
              <a:noFill/>
              <a:ln w="2222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2"/>
              <p:cNvSpPr>
                <a:spLocks/>
              </p:cNvSpPr>
              <p:nvPr/>
            </p:nvSpPr>
            <p:spPr bwMode="auto">
              <a:xfrm>
                <a:off x="2492" y="3371"/>
                <a:ext cx="877" cy="654"/>
              </a:xfrm>
              <a:custGeom>
                <a:avLst/>
                <a:gdLst>
                  <a:gd name="T0" fmla="*/ 1 w 877"/>
                  <a:gd name="T1" fmla="*/ 54 h 654"/>
                  <a:gd name="T2" fmla="*/ 118 w 877"/>
                  <a:gd name="T3" fmla="*/ 169 h 654"/>
                  <a:gd name="T4" fmla="*/ 115 w 877"/>
                  <a:gd name="T5" fmla="*/ 180 h 654"/>
                  <a:gd name="T6" fmla="*/ 184 w 877"/>
                  <a:gd name="T7" fmla="*/ 247 h 654"/>
                  <a:gd name="T8" fmla="*/ 183 w 877"/>
                  <a:gd name="T9" fmla="*/ 259 h 654"/>
                  <a:gd name="T10" fmla="*/ 234 w 877"/>
                  <a:gd name="T11" fmla="*/ 312 h 654"/>
                  <a:gd name="T12" fmla="*/ 234 w 877"/>
                  <a:gd name="T13" fmla="*/ 322 h 654"/>
                  <a:gd name="T14" fmla="*/ 268 w 877"/>
                  <a:gd name="T15" fmla="*/ 354 h 654"/>
                  <a:gd name="T16" fmla="*/ 306 w 877"/>
                  <a:gd name="T17" fmla="*/ 399 h 654"/>
                  <a:gd name="T18" fmla="*/ 379 w 877"/>
                  <a:gd name="T19" fmla="*/ 441 h 654"/>
                  <a:gd name="T20" fmla="*/ 393 w 877"/>
                  <a:gd name="T21" fmla="*/ 574 h 654"/>
                  <a:gd name="T22" fmla="*/ 466 w 877"/>
                  <a:gd name="T23" fmla="*/ 607 h 654"/>
                  <a:gd name="T24" fmla="*/ 526 w 877"/>
                  <a:gd name="T25" fmla="*/ 640 h 654"/>
                  <a:gd name="T26" fmla="*/ 649 w 877"/>
                  <a:gd name="T27" fmla="*/ 654 h 654"/>
                  <a:gd name="T28" fmla="*/ 729 w 877"/>
                  <a:gd name="T29" fmla="*/ 493 h 654"/>
                  <a:gd name="T30" fmla="*/ 768 w 877"/>
                  <a:gd name="T31" fmla="*/ 537 h 654"/>
                  <a:gd name="T32" fmla="*/ 792 w 877"/>
                  <a:gd name="T33" fmla="*/ 471 h 654"/>
                  <a:gd name="T34" fmla="*/ 877 w 877"/>
                  <a:gd name="T35" fmla="*/ 480 h 654"/>
                  <a:gd name="T36" fmla="*/ 850 w 877"/>
                  <a:gd name="T37" fmla="*/ 231 h 654"/>
                  <a:gd name="T38" fmla="*/ 732 w 877"/>
                  <a:gd name="T39" fmla="*/ 201 h 654"/>
                  <a:gd name="T40" fmla="*/ 723 w 877"/>
                  <a:gd name="T41" fmla="*/ 55 h 654"/>
                  <a:gd name="T42" fmla="*/ 622 w 877"/>
                  <a:gd name="T43" fmla="*/ 0 h 654"/>
                  <a:gd name="T44" fmla="*/ 0 w 877"/>
                  <a:gd name="T45" fmla="*/ 3 h 654"/>
                  <a:gd name="T46" fmla="*/ 1 w 877"/>
                  <a:gd name="T47" fmla="*/ 54 h 6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77"/>
                  <a:gd name="T73" fmla="*/ 0 h 654"/>
                  <a:gd name="T74" fmla="*/ 877 w 877"/>
                  <a:gd name="T75" fmla="*/ 654 h 65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77" h="654">
                    <a:moveTo>
                      <a:pt x="1" y="54"/>
                    </a:moveTo>
                    <a:lnTo>
                      <a:pt x="118" y="169"/>
                    </a:lnTo>
                    <a:lnTo>
                      <a:pt x="115" y="180"/>
                    </a:lnTo>
                    <a:lnTo>
                      <a:pt x="184" y="247"/>
                    </a:lnTo>
                    <a:lnTo>
                      <a:pt x="183" y="259"/>
                    </a:lnTo>
                    <a:lnTo>
                      <a:pt x="234" y="312"/>
                    </a:lnTo>
                    <a:lnTo>
                      <a:pt x="234" y="322"/>
                    </a:lnTo>
                    <a:lnTo>
                      <a:pt x="268" y="354"/>
                    </a:lnTo>
                    <a:lnTo>
                      <a:pt x="306" y="399"/>
                    </a:lnTo>
                    <a:lnTo>
                      <a:pt x="379" y="441"/>
                    </a:lnTo>
                    <a:lnTo>
                      <a:pt x="393" y="574"/>
                    </a:lnTo>
                    <a:lnTo>
                      <a:pt x="466" y="607"/>
                    </a:lnTo>
                    <a:lnTo>
                      <a:pt x="526" y="640"/>
                    </a:lnTo>
                    <a:lnTo>
                      <a:pt x="649" y="654"/>
                    </a:lnTo>
                    <a:lnTo>
                      <a:pt x="729" y="493"/>
                    </a:lnTo>
                    <a:lnTo>
                      <a:pt x="768" y="537"/>
                    </a:lnTo>
                    <a:lnTo>
                      <a:pt x="792" y="471"/>
                    </a:lnTo>
                    <a:lnTo>
                      <a:pt x="877" y="480"/>
                    </a:lnTo>
                    <a:lnTo>
                      <a:pt x="850" y="231"/>
                    </a:lnTo>
                    <a:lnTo>
                      <a:pt x="732" y="201"/>
                    </a:lnTo>
                    <a:lnTo>
                      <a:pt x="723" y="55"/>
                    </a:lnTo>
                    <a:lnTo>
                      <a:pt x="622" y="0"/>
                    </a:lnTo>
                    <a:lnTo>
                      <a:pt x="0" y="3"/>
                    </a:lnTo>
                    <a:lnTo>
                      <a:pt x="1" y="54"/>
                    </a:lnTo>
                    <a:close/>
                  </a:path>
                </a:pathLst>
              </a:custGeom>
              <a:noFill/>
              <a:ln w="2222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8" name="Freeform 15"/>
            <p:cNvSpPr>
              <a:spLocks/>
            </p:cNvSpPr>
            <p:nvPr/>
          </p:nvSpPr>
          <p:spPr bwMode="auto">
            <a:xfrm>
              <a:off x="5867400" y="3266479"/>
              <a:ext cx="755416" cy="1904321"/>
            </a:xfrm>
            <a:custGeom>
              <a:avLst/>
              <a:gdLst>
                <a:gd name="T0" fmla="*/ 108 w 576"/>
                <a:gd name="T1" fmla="*/ 124 h 1564"/>
                <a:gd name="T2" fmla="*/ 120 w 576"/>
                <a:gd name="T3" fmla="*/ 79 h 1564"/>
                <a:gd name="T4" fmla="*/ 144 w 576"/>
                <a:gd name="T5" fmla="*/ 118 h 1564"/>
                <a:gd name="T6" fmla="*/ 276 w 576"/>
                <a:gd name="T7" fmla="*/ 88 h 1564"/>
                <a:gd name="T8" fmla="*/ 281 w 576"/>
                <a:gd name="T9" fmla="*/ 28 h 1564"/>
                <a:gd name="T10" fmla="*/ 381 w 576"/>
                <a:gd name="T11" fmla="*/ 3 h 1564"/>
                <a:gd name="T12" fmla="*/ 491 w 576"/>
                <a:gd name="T13" fmla="*/ 0 h 1564"/>
                <a:gd name="T14" fmla="*/ 549 w 576"/>
                <a:gd name="T15" fmla="*/ 94 h 1564"/>
                <a:gd name="T16" fmla="*/ 519 w 576"/>
                <a:gd name="T17" fmla="*/ 148 h 1564"/>
                <a:gd name="T18" fmla="*/ 492 w 576"/>
                <a:gd name="T19" fmla="*/ 262 h 1564"/>
                <a:gd name="T20" fmla="*/ 453 w 576"/>
                <a:gd name="T21" fmla="*/ 313 h 1564"/>
                <a:gd name="T22" fmla="*/ 372 w 576"/>
                <a:gd name="T23" fmla="*/ 352 h 1564"/>
                <a:gd name="T24" fmla="*/ 291 w 576"/>
                <a:gd name="T25" fmla="*/ 364 h 1564"/>
                <a:gd name="T26" fmla="*/ 254 w 576"/>
                <a:gd name="T27" fmla="*/ 448 h 1564"/>
                <a:gd name="T28" fmla="*/ 212 w 576"/>
                <a:gd name="T29" fmla="*/ 489 h 1564"/>
                <a:gd name="T30" fmla="*/ 192 w 576"/>
                <a:gd name="T31" fmla="*/ 514 h 1564"/>
                <a:gd name="T32" fmla="*/ 219 w 576"/>
                <a:gd name="T33" fmla="*/ 613 h 1564"/>
                <a:gd name="T34" fmla="*/ 180 w 576"/>
                <a:gd name="T35" fmla="*/ 646 h 1564"/>
                <a:gd name="T36" fmla="*/ 149 w 576"/>
                <a:gd name="T37" fmla="*/ 688 h 1564"/>
                <a:gd name="T38" fmla="*/ 195 w 576"/>
                <a:gd name="T39" fmla="*/ 769 h 1564"/>
                <a:gd name="T40" fmla="*/ 237 w 576"/>
                <a:gd name="T41" fmla="*/ 826 h 1564"/>
                <a:gd name="T42" fmla="*/ 288 w 576"/>
                <a:gd name="T43" fmla="*/ 829 h 1564"/>
                <a:gd name="T44" fmla="*/ 288 w 576"/>
                <a:gd name="T45" fmla="*/ 934 h 1564"/>
                <a:gd name="T46" fmla="*/ 300 w 576"/>
                <a:gd name="T47" fmla="*/ 1024 h 1564"/>
                <a:gd name="T48" fmla="*/ 393 w 576"/>
                <a:gd name="T49" fmla="*/ 1228 h 1564"/>
                <a:gd name="T50" fmla="*/ 426 w 576"/>
                <a:gd name="T51" fmla="*/ 1369 h 1564"/>
                <a:gd name="T52" fmla="*/ 462 w 576"/>
                <a:gd name="T53" fmla="*/ 1408 h 1564"/>
                <a:gd name="T54" fmla="*/ 534 w 576"/>
                <a:gd name="T55" fmla="*/ 1498 h 1564"/>
                <a:gd name="T56" fmla="*/ 504 w 576"/>
                <a:gd name="T57" fmla="*/ 1558 h 1564"/>
                <a:gd name="T58" fmla="*/ 417 w 576"/>
                <a:gd name="T59" fmla="*/ 1489 h 1564"/>
                <a:gd name="T60" fmla="*/ 333 w 576"/>
                <a:gd name="T61" fmla="*/ 1462 h 1564"/>
                <a:gd name="T62" fmla="*/ 297 w 576"/>
                <a:gd name="T63" fmla="*/ 1339 h 1564"/>
                <a:gd name="T64" fmla="*/ 161 w 576"/>
                <a:gd name="T65" fmla="*/ 1261 h 1564"/>
                <a:gd name="T66" fmla="*/ 134 w 576"/>
                <a:gd name="T67" fmla="*/ 1123 h 1564"/>
                <a:gd name="T68" fmla="*/ 86 w 576"/>
                <a:gd name="T69" fmla="*/ 1041 h 1564"/>
                <a:gd name="T70" fmla="*/ 102 w 576"/>
                <a:gd name="T71" fmla="*/ 918 h 1564"/>
                <a:gd name="T72" fmla="*/ 134 w 576"/>
                <a:gd name="T73" fmla="*/ 915 h 1564"/>
                <a:gd name="T74" fmla="*/ 138 w 576"/>
                <a:gd name="T75" fmla="*/ 888 h 1564"/>
                <a:gd name="T76" fmla="*/ 48 w 576"/>
                <a:gd name="T77" fmla="*/ 820 h 1564"/>
                <a:gd name="T78" fmla="*/ 12 w 576"/>
                <a:gd name="T79" fmla="*/ 450 h 1564"/>
                <a:gd name="T80" fmla="*/ 2 w 576"/>
                <a:gd name="T81" fmla="*/ 400 h 1564"/>
                <a:gd name="T82" fmla="*/ 83 w 576"/>
                <a:gd name="T83" fmla="*/ 132 h 15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6"/>
                <a:gd name="T127" fmla="*/ 0 h 1564"/>
                <a:gd name="T128" fmla="*/ 576 w 576"/>
                <a:gd name="T129" fmla="*/ 1564 h 15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6" h="1564">
                  <a:moveTo>
                    <a:pt x="83" y="132"/>
                  </a:moveTo>
                  <a:lnTo>
                    <a:pt x="108" y="124"/>
                  </a:lnTo>
                  <a:lnTo>
                    <a:pt x="108" y="100"/>
                  </a:lnTo>
                  <a:lnTo>
                    <a:pt x="120" y="79"/>
                  </a:lnTo>
                  <a:lnTo>
                    <a:pt x="137" y="85"/>
                  </a:lnTo>
                  <a:lnTo>
                    <a:pt x="144" y="118"/>
                  </a:lnTo>
                  <a:lnTo>
                    <a:pt x="252" y="118"/>
                  </a:lnTo>
                  <a:lnTo>
                    <a:pt x="276" y="88"/>
                  </a:lnTo>
                  <a:lnTo>
                    <a:pt x="270" y="70"/>
                  </a:lnTo>
                  <a:lnTo>
                    <a:pt x="281" y="28"/>
                  </a:lnTo>
                  <a:lnTo>
                    <a:pt x="306" y="7"/>
                  </a:lnTo>
                  <a:lnTo>
                    <a:pt x="381" y="3"/>
                  </a:lnTo>
                  <a:lnTo>
                    <a:pt x="423" y="10"/>
                  </a:lnTo>
                  <a:lnTo>
                    <a:pt x="491" y="0"/>
                  </a:lnTo>
                  <a:lnTo>
                    <a:pt x="533" y="22"/>
                  </a:lnTo>
                  <a:lnTo>
                    <a:pt x="549" y="94"/>
                  </a:lnTo>
                  <a:lnTo>
                    <a:pt x="548" y="148"/>
                  </a:lnTo>
                  <a:lnTo>
                    <a:pt x="519" y="148"/>
                  </a:lnTo>
                  <a:lnTo>
                    <a:pt x="498" y="187"/>
                  </a:lnTo>
                  <a:lnTo>
                    <a:pt x="492" y="262"/>
                  </a:lnTo>
                  <a:lnTo>
                    <a:pt x="480" y="301"/>
                  </a:lnTo>
                  <a:lnTo>
                    <a:pt x="453" y="313"/>
                  </a:lnTo>
                  <a:lnTo>
                    <a:pt x="426" y="310"/>
                  </a:lnTo>
                  <a:lnTo>
                    <a:pt x="372" y="352"/>
                  </a:lnTo>
                  <a:lnTo>
                    <a:pt x="303" y="346"/>
                  </a:lnTo>
                  <a:lnTo>
                    <a:pt x="291" y="364"/>
                  </a:lnTo>
                  <a:lnTo>
                    <a:pt x="294" y="400"/>
                  </a:lnTo>
                  <a:lnTo>
                    <a:pt x="254" y="448"/>
                  </a:lnTo>
                  <a:lnTo>
                    <a:pt x="233" y="453"/>
                  </a:lnTo>
                  <a:lnTo>
                    <a:pt x="212" y="489"/>
                  </a:lnTo>
                  <a:lnTo>
                    <a:pt x="192" y="501"/>
                  </a:lnTo>
                  <a:lnTo>
                    <a:pt x="192" y="514"/>
                  </a:lnTo>
                  <a:lnTo>
                    <a:pt x="222" y="544"/>
                  </a:lnTo>
                  <a:lnTo>
                    <a:pt x="219" y="613"/>
                  </a:lnTo>
                  <a:lnTo>
                    <a:pt x="192" y="619"/>
                  </a:lnTo>
                  <a:lnTo>
                    <a:pt x="180" y="646"/>
                  </a:lnTo>
                  <a:lnTo>
                    <a:pt x="144" y="655"/>
                  </a:lnTo>
                  <a:lnTo>
                    <a:pt x="149" y="688"/>
                  </a:lnTo>
                  <a:lnTo>
                    <a:pt x="177" y="709"/>
                  </a:lnTo>
                  <a:lnTo>
                    <a:pt x="195" y="769"/>
                  </a:lnTo>
                  <a:lnTo>
                    <a:pt x="225" y="793"/>
                  </a:lnTo>
                  <a:lnTo>
                    <a:pt x="237" y="826"/>
                  </a:lnTo>
                  <a:lnTo>
                    <a:pt x="261" y="859"/>
                  </a:lnTo>
                  <a:lnTo>
                    <a:pt x="288" y="829"/>
                  </a:lnTo>
                  <a:lnTo>
                    <a:pt x="303" y="856"/>
                  </a:lnTo>
                  <a:lnTo>
                    <a:pt x="288" y="934"/>
                  </a:lnTo>
                  <a:lnTo>
                    <a:pt x="297" y="991"/>
                  </a:lnTo>
                  <a:lnTo>
                    <a:pt x="300" y="1024"/>
                  </a:lnTo>
                  <a:lnTo>
                    <a:pt x="363" y="1144"/>
                  </a:lnTo>
                  <a:lnTo>
                    <a:pt x="393" y="1228"/>
                  </a:lnTo>
                  <a:lnTo>
                    <a:pt x="405" y="1351"/>
                  </a:lnTo>
                  <a:lnTo>
                    <a:pt x="426" y="1369"/>
                  </a:lnTo>
                  <a:lnTo>
                    <a:pt x="420" y="1390"/>
                  </a:lnTo>
                  <a:lnTo>
                    <a:pt x="462" y="1408"/>
                  </a:lnTo>
                  <a:lnTo>
                    <a:pt x="516" y="1495"/>
                  </a:lnTo>
                  <a:lnTo>
                    <a:pt x="534" y="1498"/>
                  </a:lnTo>
                  <a:lnTo>
                    <a:pt x="576" y="1564"/>
                  </a:lnTo>
                  <a:lnTo>
                    <a:pt x="504" y="1558"/>
                  </a:lnTo>
                  <a:lnTo>
                    <a:pt x="471" y="1495"/>
                  </a:lnTo>
                  <a:lnTo>
                    <a:pt x="417" y="1489"/>
                  </a:lnTo>
                  <a:lnTo>
                    <a:pt x="390" y="1471"/>
                  </a:lnTo>
                  <a:lnTo>
                    <a:pt x="333" y="1462"/>
                  </a:lnTo>
                  <a:lnTo>
                    <a:pt x="300" y="1423"/>
                  </a:lnTo>
                  <a:lnTo>
                    <a:pt x="297" y="1339"/>
                  </a:lnTo>
                  <a:lnTo>
                    <a:pt x="255" y="1273"/>
                  </a:lnTo>
                  <a:lnTo>
                    <a:pt x="161" y="1261"/>
                  </a:lnTo>
                  <a:lnTo>
                    <a:pt x="113" y="1132"/>
                  </a:lnTo>
                  <a:lnTo>
                    <a:pt x="134" y="1123"/>
                  </a:lnTo>
                  <a:lnTo>
                    <a:pt x="134" y="1062"/>
                  </a:lnTo>
                  <a:lnTo>
                    <a:pt x="86" y="1041"/>
                  </a:lnTo>
                  <a:lnTo>
                    <a:pt x="86" y="918"/>
                  </a:lnTo>
                  <a:lnTo>
                    <a:pt x="102" y="918"/>
                  </a:lnTo>
                  <a:lnTo>
                    <a:pt x="123" y="946"/>
                  </a:lnTo>
                  <a:lnTo>
                    <a:pt x="134" y="915"/>
                  </a:lnTo>
                  <a:lnTo>
                    <a:pt x="176" y="915"/>
                  </a:lnTo>
                  <a:lnTo>
                    <a:pt x="138" y="888"/>
                  </a:lnTo>
                  <a:lnTo>
                    <a:pt x="92" y="888"/>
                  </a:lnTo>
                  <a:lnTo>
                    <a:pt x="48" y="820"/>
                  </a:lnTo>
                  <a:lnTo>
                    <a:pt x="2" y="643"/>
                  </a:lnTo>
                  <a:lnTo>
                    <a:pt x="12" y="450"/>
                  </a:lnTo>
                  <a:lnTo>
                    <a:pt x="0" y="442"/>
                  </a:lnTo>
                  <a:lnTo>
                    <a:pt x="2" y="400"/>
                  </a:lnTo>
                  <a:lnTo>
                    <a:pt x="86" y="196"/>
                  </a:lnTo>
                  <a:lnTo>
                    <a:pt x="83" y="132"/>
                  </a:lnTo>
                  <a:close/>
                </a:path>
              </a:pathLst>
            </a:custGeom>
            <a:noFill/>
            <a:ln w="3175" cap="flat" cmpd="sng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6"/>
            <p:cNvSpPr>
              <a:spLocks/>
            </p:cNvSpPr>
            <p:nvPr/>
          </p:nvSpPr>
          <p:spPr bwMode="auto">
            <a:xfrm>
              <a:off x="6061164" y="3548022"/>
              <a:ext cx="2965367" cy="1716626"/>
            </a:xfrm>
            <a:custGeom>
              <a:avLst/>
              <a:gdLst>
                <a:gd name="T0" fmla="*/ 377 w 2259"/>
                <a:gd name="T1" fmla="*/ 1266 h 1404"/>
                <a:gd name="T2" fmla="*/ 285 w 2259"/>
                <a:gd name="T3" fmla="*/ 1137 h 1404"/>
                <a:gd name="T4" fmla="*/ 219 w 2259"/>
                <a:gd name="T5" fmla="*/ 914 h 1404"/>
                <a:gd name="T6" fmla="*/ 141 w 2259"/>
                <a:gd name="T7" fmla="*/ 702 h 1404"/>
                <a:gd name="T8" fmla="*/ 120 w 2259"/>
                <a:gd name="T9" fmla="*/ 627 h 1404"/>
                <a:gd name="T10" fmla="*/ 54 w 2259"/>
                <a:gd name="T11" fmla="*/ 537 h 1404"/>
                <a:gd name="T12" fmla="*/ 0 w 2259"/>
                <a:gd name="T13" fmla="*/ 420 h 1404"/>
                <a:gd name="T14" fmla="*/ 78 w 2259"/>
                <a:gd name="T15" fmla="*/ 380 h 1404"/>
                <a:gd name="T16" fmla="*/ 51 w 2259"/>
                <a:gd name="T17" fmla="*/ 267 h 1404"/>
                <a:gd name="T18" fmla="*/ 113 w 2259"/>
                <a:gd name="T19" fmla="*/ 216 h 1404"/>
                <a:gd name="T20" fmla="*/ 162 w 2259"/>
                <a:gd name="T21" fmla="*/ 114 h 1404"/>
                <a:gd name="T22" fmla="*/ 314 w 2259"/>
                <a:gd name="T23" fmla="*/ 80 h 1404"/>
                <a:gd name="T24" fmla="*/ 353 w 2259"/>
                <a:gd name="T25" fmla="*/ 0 h 1404"/>
                <a:gd name="T26" fmla="*/ 471 w 2259"/>
                <a:gd name="T27" fmla="*/ 75 h 1404"/>
                <a:gd name="T28" fmla="*/ 552 w 2259"/>
                <a:gd name="T29" fmla="*/ 147 h 1404"/>
                <a:gd name="T30" fmla="*/ 651 w 2259"/>
                <a:gd name="T31" fmla="*/ 150 h 1404"/>
                <a:gd name="T32" fmla="*/ 707 w 2259"/>
                <a:gd name="T33" fmla="*/ 89 h 1404"/>
                <a:gd name="T34" fmla="*/ 729 w 2259"/>
                <a:gd name="T35" fmla="*/ 168 h 1404"/>
                <a:gd name="T36" fmla="*/ 828 w 2259"/>
                <a:gd name="T37" fmla="*/ 294 h 1404"/>
                <a:gd name="T38" fmla="*/ 891 w 2259"/>
                <a:gd name="T39" fmla="*/ 258 h 1404"/>
                <a:gd name="T40" fmla="*/ 999 w 2259"/>
                <a:gd name="T41" fmla="*/ 240 h 1404"/>
                <a:gd name="T42" fmla="*/ 1140 w 2259"/>
                <a:gd name="T43" fmla="*/ 249 h 1404"/>
                <a:gd name="T44" fmla="*/ 1308 w 2259"/>
                <a:gd name="T45" fmla="*/ 246 h 1404"/>
                <a:gd name="T46" fmla="*/ 1395 w 2259"/>
                <a:gd name="T47" fmla="*/ 186 h 1404"/>
                <a:gd name="T48" fmla="*/ 1488 w 2259"/>
                <a:gd name="T49" fmla="*/ 135 h 1404"/>
                <a:gd name="T50" fmla="*/ 1596 w 2259"/>
                <a:gd name="T51" fmla="*/ 165 h 1404"/>
                <a:gd name="T52" fmla="*/ 1707 w 2259"/>
                <a:gd name="T53" fmla="*/ 72 h 1404"/>
                <a:gd name="T54" fmla="*/ 1800 w 2259"/>
                <a:gd name="T55" fmla="*/ 144 h 1404"/>
                <a:gd name="T56" fmla="*/ 1854 w 2259"/>
                <a:gd name="T57" fmla="*/ 261 h 1404"/>
                <a:gd name="T58" fmla="*/ 1986 w 2259"/>
                <a:gd name="T59" fmla="*/ 366 h 1404"/>
                <a:gd name="T60" fmla="*/ 2103 w 2259"/>
                <a:gd name="T61" fmla="*/ 561 h 1404"/>
                <a:gd name="T62" fmla="*/ 2196 w 2259"/>
                <a:gd name="T63" fmla="*/ 654 h 1404"/>
                <a:gd name="T64" fmla="*/ 2229 w 2259"/>
                <a:gd name="T65" fmla="*/ 675 h 1404"/>
                <a:gd name="T66" fmla="*/ 2223 w 2259"/>
                <a:gd name="T67" fmla="*/ 792 h 1404"/>
                <a:gd name="T68" fmla="*/ 2172 w 2259"/>
                <a:gd name="T69" fmla="*/ 915 h 1404"/>
                <a:gd name="T70" fmla="*/ 2220 w 2259"/>
                <a:gd name="T71" fmla="*/ 1014 h 1404"/>
                <a:gd name="T72" fmla="*/ 2025 w 2259"/>
                <a:gd name="T73" fmla="*/ 1080 h 1404"/>
                <a:gd name="T74" fmla="*/ 1917 w 2259"/>
                <a:gd name="T75" fmla="*/ 1122 h 1404"/>
                <a:gd name="T76" fmla="*/ 1742 w 2259"/>
                <a:gd name="T77" fmla="*/ 1211 h 1404"/>
                <a:gd name="T78" fmla="*/ 1695 w 2259"/>
                <a:gd name="T79" fmla="*/ 1368 h 1404"/>
                <a:gd name="T80" fmla="*/ 1587 w 2259"/>
                <a:gd name="T81" fmla="*/ 1371 h 1404"/>
                <a:gd name="T82" fmla="*/ 1545 w 2259"/>
                <a:gd name="T83" fmla="*/ 1317 h 1404"/>
                <a:gd name="T84" fmla="*/ 1464 w 2259"/>
                <a:gd name="T85" fmla="*/ 1251 h 1404"/>
                <a:gd name="T86" fmla="*/ 1362 w 2259"/>
                <a:gd name="T87" fmla="*/ 1266 h 1404"/>
                <a:gd name="T88" fmla="*/ 1293 w 2259"/>
                <a:gd name="T89" fmla="*/ 1233 h 1404"/>
                <a:gd name="T90" fmla="*/ 1257 w 2259"/>
                <a:gd name="T91" fmla="*/ 1155 h 1404"/>
                <a:gd name="T92" fmla="*/ 1086 w 2259"/>
                <a:gd name="T93" fmla="*/ 1050 h 1404"/>
                <a:gd name="T94" fmla="*/ 1023 w 2259"/>
                <a:gd name="T95" fmla="*/ 897 h 1404"/>
                <a:gd name="T96" fmla="*/ 975 w 2259"/>
                <a:gd name="T97" fmla="*/ 726 h 1404"/>
                <a:gd name="T98" fmla="*/ 882 w 2259"/>
                <a:gd name="T99" fmla="*/ 735 h 1404"/>
                <a:gd name="T100" fmla="*/ 759 w 2259"/>
                <a:gd name="T101" fmla="*/ 717 h 1404"/>
                <a:gd name="T102" fmla="*/ 687 w 2259"/>
                <a:gd name="T103" fmla="*/ 657 h 1404"/>
                <a:gd name="T104" fmla="*/ 627 w 2259"/>
                <a:gd name="T105" fmla="*/ 654 h 1404"/>
                <a:gd name="T106" fmla="*/ 573 w 2259"/>
                <a:gd name="T107" fmla="*/ 702 h 1404"/>
                <a:gd name="T108" fmla="*/ 351 w 2259"/>
                <a:gd name="T109" fmla="*/ 771 h 1404"/>
                <a:gd name="T110" fmla="*/ 396 w 2259"/>
                <a:gd name="T111" fmla="*/ 888 h 1404"/>
                <a:gd name="T112" fmla="*/ 537 w 2259"/>
                <a:gd name="T113" fmla="*/ 1053 h 1404"/>
                <a:gd name="T114" fmla="*/ 534 w 2259"/>
                <a:gd name="T115" fmla="*/ 1254 h 1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59"/>
                <a:gd name="T175" fmla="*/ 0 h 1404"/>
                <a:gd name="T176" fmla="*/ 2259 w 2259"/>
                <a:gd name="T177" fmla="*/ 1404 h 1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59" h="1404">
                  <a:moveTo>
                    <a:pt x="437" y="1335"/>
                  </a:moveTo>
                  <a:lnTo>
                    <a:pt x="396" y="1271"/>
                  </a:lnTo>
                  <a:lnTo>
                    <a:pt x="377" y="1266"/>
                  </a:lnTo>
                  <a:lnTo>
                    <a:pt x="320" y="1175"/>
                  </a:lnTo>
                  <a:lnTo>
                    <a:pt x="278" y="1160"/>
                  </a:lnTo>
                  <a:lnTo>
                    <a:pt x="285" y="1137"/>
                  </a:lnTo>
                  <a:lnTo>
                    <a:pt x="264" y="1124"/>
                  </a:lnTo>
                  <a:lnTo>
                    <a:pt x="252" y="999"/>
                  </a:lnTo>
                  <a:lnTo>
                    <a:pt x="219" y="914"/>
                  </a:lnTo>
                  <a:lnTo>
                    <a:pt x="155" y="786"/>
                  </a:lnTo>
                  <a:lnTo>
                    <a:pt x="155" y="749"/>
                  </a:lnTo>
                  <a:lnTo>
                    <a:pt x="141" y="702"/>
                  </a:lnTo>
                  <a:lnTo>
                    <a:pt x="162" y="624"/>
                  </a:lnTo>
                  <a:lnTo>
                    <a:pt x="147" y="597"/>
                  </a:lnTo>
                  <a:lnTo>
                    <a:pt x="120" y="627"/>
                  </a:lnTo>
                  <a:lnTo>
                    <a:pt x="95" y="593"/>
                  </a:lnTo>
                  <a:lnTo>
                    <a:pt x="84" y="561"/>
                  </a:lnTo>
                  <a:lnTo>
                    <a:pt x="54" y="537"/>
                  </a:lnTo>
                  <a:lnTo>
                    <a:pt x="36" y="480"/>
                  </a:lnTo>
                  <a:lnTo>
                    <a:pt x="8" y="455"/>
                  </a:lnTo>
                  <a:lnTo>
                    <a:pt x="0" y="420"/>
                  </a:lnTo>
                  <a:lnTo>
                    <a:pt x="38" y="414"/>
                  </a:lnTo>
                  <a:lnTo>
                    <a:pt x="51" y="387"/>
                  </a:lnTo>
                  <a:lnTo>
                    <a:pt x="78" y="380"/>
                  </a:lnTo>
                  <a:lnTo>
                    <a:pt x="80" y="312"/>
                  </a:lnTo>
                  <a:lnTo>
                    <a:pt x="51" y="285"/>
                  </a:lnTo>
                  <a:lnTo>
                    <a:pt x="51" y="267"/>
                  </a:lnTo>
                  <a:lnTo>
                    <a:pt x="71" y="255"/>
                  </a:lnTo>
                  <a:lnTo>
                    <a:pt x="93" y="219"/>
                  </a:lnTo>
                  <a:lnTo>
                    <a:pt x="113" y="216"/>
                  </a:lnTo>
                  <a:lnTo>
                    <a:pt x="153" y="168"/>
                  </a:lnTo>
                  <a:lnTo>
                    <a:pt x="150" y="132"/>
                  </a:lnTo>
                  <a:lnTo>
                    <a:pt x="162" y="114"/>
                  </a:lnTo>
                  <a:lnTo>
                    <a:pt x="231" y="120"/>
                  </a:lnTo>
                  <a:lnTo>
                    <a:pt x="284" y="80"/>
                  </a:lnTo>
                  <a:lnTo>
                    <a:pt x="314" y="80"/>
                  </a:lnTo>
                  <a:lnTo>
                    <a:pt x="341" y="68"/>
                  </a:lnTo>
                  <a:lnTo>
                    <a:pt x="351" y="30"/>
                  </a:lnTo>
                  <a:lnTo>
                    <a:pt x="353" y="0"/>
                  </a:lnTo>
                  <a:lnTo>
                    <a:pt x="402" y="12"/>
                  </a:lnTo>
                  <a:lnTo>
                    <a:pt x="414" y="44"/>
                  </a:lnTo>
                  <a:lnTo>
                    <a:pt x="471" y="75"/>
                  </a:lnTo>
                  <a:lnTo>
                    <a:pt x="534" y="69"/>
                  </a:lnTo>
                  <a:lnTo>
                    <a:pt x="552" y="123"/>
                  </a:lnTo>
                  <a:lnTo>
                    <a:pt x="552" y="147"/>
                  </a:lnTo>
                  <a:lnTo>
                    <a:pt x="570" y="180"/>
                  </a:lnTo>
                  <a:lnTo>
                    <a:pt x="633" y="177"/>
                  </a:lnTo>
                  <a:lnTo>
                    <a:pt x="651" y="150"/>
                  </a:lnTo>
                  <a:lnTo>
                    <a:pt x="648" y="111"/>
                  </a:lnTo>
                  <a:lnTo>
                    <a:pt x="657" y="75"/>
                  </a:lnTo>
                  <a:lnTo>
                    <a:pt x="707" y="89"/>
                  </a:lnTo>
                  <a:lnTo>
                    <a:pt x="699" y="114"/>
                  </a:lnTo>
                  <a:lnTo>
                    <a:pt x="726" y="132"/>
                  </a:lnTo>
                  <a:lnTo>
                    <a:pt x="729" y="168"/>
                  </a:lnTo>
                  <a:lnTo>
                    <a:pt x="786" y="228"/>
                  </a:lnTo>
                  <a:lnTo>
                    <a:pt x="819" y="279"/>
                  </a:lnTo>
                  <a:lnTo>
                    <a:pt x="828" y="294"/>
                  </a:lnTo>
                  <a:lnTo>
                    <a:pt x="852" y="291"/>
                  </a:lnTo>
                  <a:lnTo>
                    <a:pt x="873" y="255"/>
                  </a:lnTo>
                  <a:lnTo>
                    <a:pt x="891" y="258"/>
                  </a:lnTo>
                  <a:lnTo>
                    <a:pt x="909" y="276"/>
                  </a:lnTo>
                  <a:lnTo>
                    <a:pt x="942" y="279"/>
                  </a:lnTo>
                  <a:lnTo>
                    <a:pt x="999" y="240"/>
                  </a:lnTo>
                  <a:lnTo>
                    <a:pt x="1032" y="279"/>
                  </a:lnTo>
                  <a:lnTo>
                    <a:pt x="1107" y="276"/>
                  </a:lnTo>
                  <a:lnTo>
                    <a:pt x="1140" y="249"/>
                  </a:lnTo>
                  <a:lnTo>
                    <a:pt x="1158" y="273"/>
                  </a:lnTo>
                  <a:lnTo>
                    <a:pt x="1248" y="276"/>
                  </a:lnTo>
                  <a:lnTo>
                    <a:pt x="1308" y="246"/>
                  </a:lnTo>
                  <a:lnTo>
                    <a:pt x="1362" y="183"/>
                  </a:lnTo>
                  <a:lnTo>
                    <a:pt x="1386" y="204"/>
                  </a:lnTo>
                  <a:lnTo>
                    <a:pt x="1395" y="186"/>
                  </a:lnTo>
                  <a:lnTo>
                    <a:pt x="1413" y="204"/>
                  </a:lnTo>
                  <a:lnTo>
                    <a:pt x="1461" y="198"/>
                  </a:lnTo>
                  <a:lnTo>
                    <a:pt x="1488" y="135"/>
                  </a:lnTo>
                  <a:lnTo>
                    <a:pt x="1521" y="126"/>
                  </a:lnTo>
                  <a:lnTo>
                    <a:pt x="1551" y="168"/>
                  </a:lnTo>
                  <a:lnTo>
                    <a:pt x="1596" y="165"/>
                  </a:lnTo>
                  <a:lnTo>
                    <a:pt x="1638" y="129"/>
                  </a:lnTo>
                  <a:lnTo>
                    <a:pt x="1704" y="111"/>
                  </a:lnTo>
                  <a:lnTo>
                    <a:pt x="1707" y="72"/>
                  </a:lnTo>
                  <a:lnTo>
                    <a:pt x="1740" y="72"/>
                  </a:lnTo>
                  <a:lnTo>
                    <a:pt x="1755" y="90"/>
                  </a:lnTo>
                  <a:lnTo>
                    <a:pt x="1800" y="144"/>
                  </a:lnTo>
                  <a:lnTo>
                    <a:pt x="1833" y="213"/>
                  </a:lnTo>
                  <a:lnTo>
                    <a:pt x="1800" y="252"/>
                  </a:lnTo>
                  <a:lnTo>
                    <a:pt x="1854" y="261"/>
                  </a:lnTo>
                  <a:lnTo>
                    <a:pt x="1893" y="321"/>
                  </a:lnTo>
                  <a:lnTo>
                    <a:pt x="1953" y="330"/>
                  </a:lnTo>
                  <a:lnTo>
                    <a:pt x="1986" y="366"/>
                  </a:lnTo>
                  <a:lnTo>
                    <a:pt x="2049" y="423"/>
                  </a:lnTo>
                  <a:lnTo>
                    <a:pt x="2073" y="519"/>
                  </a:lnTo>
                  <a:lnTo>
                    <a:pt x="2103" y="561"/>
                  </a:lnTo>
                  <a:lnTo>
                    <a:pt x="2124" y="684"/>
                  </a:lnTo>
                  <a:lnTo>
                    <a:pt x="2181" y="678"/>
                  </a:lnTo>
                  <a:lnTo>
                    <a:pt x="2196" y="654"/>
                  </a:lnTo>
                  <a:lnTo>
                    <a:pt x="2226" y="636"/>
                  </a:lnTo>
                  <a:lnTo>
                    <a:pt x="2232" y="657"/>
                  </a:lnTo>
                  <a:lnTo>
                    <a:pt x="2229" y="675"/>
                  </a:lnTo>
                  <a:lnTo>
                    <a:pt x="2259" y="705"/>
                  </a:lnTo>
                  <a:lnTo>
                    <a:pt x="2259" y="759"/>
                  </a:lnTo>
                  <a:lnTo>
                    <a:pt x="2223" y="792"/>
                  </a:lnTo>
                  <a:lnTo>
                    <a:pt x="2187" y="852"/>
                  </a:lnTo>
                  <a:lnTo>
                    <a:pt x="2169" y="867"/>
                  </a:lnTo>
                  <a:lnTo>
                    <a:pt x="2172" y="915"/>
                  </a:lnTo>
                  <a:lnTo>
                    <a:pt x="2205" y="939"/>
                  </a:lnTo>
                  <a:lnTo>
                    <a:pt x="2187" y="969"/>
                  </a:lnTo>
                  <a:lnTo>
                    <a:pt x="2220" y="1014"/>
                  </a:lnTo>
                  <a:lnTo>
                    <a:pt x="2190" y="1040"/>
                  </a:lnTo>
                  <a:lnTo>
                    <a:pt x="2154" y="1038"/>
                  </a:lnTo>
                  <a:lnTo>
                    <a:pt x="2025" y="1080"/>
                  </a:lnTo>
                  <a:lnTo>
                    <a:pt x="1980" y="1107"/>
                  </a:lnTo>
                  <a:lnTo>
                    <a:pt x="1917" y="1104"/>
                  </a:lnTo>
                  <a:lnTo>
                    <a:pt x="1917" y="1122"/>
                  </a:lnTo>
                  <a:lnTo>
                    <a:pt x="2106" y="1191"/>
                  </a:lnTo>
                  <a:lnTo>
                    <a:pt x="2085" y="1242"/>
                  </a:lnTo>
                  <a:lnTo>
                    <a:pt x="1742" y="1211"/>
                  </a:lnTo>
                  <a:lnTo>
                    <a:pt x="1716" y="1404"/>
                  </a:lnTo>
                  <a:lnTo>
                    <a:pt x="1680" y="1398"/>
                  </a:lnTo>
                  <a:lnTo>
                    <a:pt x="1695" y="1368"/>
                  </a:lnTo>
                  <a:lnTo>
                    <a:pt x="1668" y="1335"/>
                  </a:lnTo>
                  <a:lnTo>
                    <a:pt x="1626" y="1365"/>
                  </a:lnTo>
                  <a:lnTo>
                    <a:pt x="1587" y="1371"/>
                  </a:lnTo>
                  <a:lnTo>
                    <a:pt x="1569" y="1356"/>
                  </a:lnTo>
                  <a:lnTo>
                    <a:pt x="1572" y="1332"/>
                  </a:lnTo>
                  <a:lnTo>
                    <a:pt x="1545" y="1317"/>
                  </a:lnTo>
                  <a:lnTo>
                    <a:pt x="1545" y="1290"/>
                  </a:lnTo>
                  <a:lnTo>
                    <a:pt x="1485" y="1278"/>
                  </a:lnTo>
                  <a:lnTo>
                    <a:pt x="1464" y="1251"/>
                  </a:lnTo>
                  <a:lnTo>
                    <a:pt x="1422" y="1242"/>
                  </a:lnTo>
                  <a:lnTo>
                    <a:pt x="1395" y="1269"/>
                  </a:lnTo>
                  <a:lnTo>
                    <a:pt x="1362" y="1266"/>
                  </a:lnTo>
                  <a:lnTo>
                    <a:pt x="1338" y="1290"/>
                  </a:lnTo>
                  <a:lnTo>
                    <a:pt x="1335" y="1254"/>
                  </a:lnTo>
                  <a:lnTo>
                    <a:pt x="1293" y="1233"/>
                  </a:lnTo>
                  <a:lnTo>
                    <a:pt x="1266" y="1194"/>
                  </a:lnTo>
                  <a:lnTo>
                    <a:pt x="1269" y="1170"/>
                  </a:lnTo>
                  <a:lnTo>
                    <a:pt x="1257" y="1155"/>
                  </a:lnTo>
                  <a:lnTo>
                    <a:pt x="1248" y="1086"/>
                  </a:lnTo>
                  <a:lnTo>
                    <a:pt x="1188" y="1050"/>
                  </a:lnTo>
                  <a:lnTo>
                    <a:pt x="1086" y="1050"/>
                  </a:lnTo>
                  <a:lnTo>
                    <a:pt x="1071" y="1032"/>
                  </a:lnTo>
                  <a:lnTo>
                    <a:pt x="1023" y="1032"/>
                  </a:lnTo>
                  <a:lnTo>
                    <a:pt x="1023" y="897"/>
                  </a:lnTo>
                  <a:lnTo>
                    <a:pt x="990" y="840"/>
                  </a:lnTo>
                  <a:lnTo>
                    <a:pt x="990" y="762"/>
                  </a:lnTo>
                  <a:lnTo>
                    <a:pt x="975" y="726"/>
                  </a:lnTo>
                  <a:lnTo>
                    <a:pt x="948" y="678"/>
                  </a:lnTo>
                  <a:lnTo>
                    <a:pt x="900" y="696"/>
                  </a:lnTo>
                  <a:lnTo>
                    <a:pt x="882" y="735"/>
                  </a:lnTo>
                  <a:lnTo>
                    <a:pt x="855" y="720"/>
                  </a:lnTo>
                  <a:lnTo>
                    <a:pt x="813" y="723"/>
                  </a:lnTo>
                  <a:lnTo>
                    <a:pt x="759" y="717"/>
                  </a:lnTo>
                  <a:lnTo>
                    <a:pt x="759" y="642"/>
                  </a:lnTo>
                  <a:lnTo>
                    <a:pt x="720" y="627"/>
                  </a:lnTo>
                  <a:lnTo>
                    <a:pt x="687" y="657"/>
                  </a:lnTo>
                  <a:lnTo>
                    <a:pt x="654" y="711"/>
                  </a:lnTo>
                  <a:lnTo>
                    <a:pt x="624" y="681"/>
                  </a:lnTo>
                  <a:lnTo>
                    <a:pt x="627" y="654"/>
                  </a:lnTo>
                  <a:lnTo>
                    <a:pt x="606" y="639"/>
                  </a:lnTo>
                  <a:lnTo>
                    <a:pt x="570" y="657"/>
                  </a:lnTo>
                  <a:lnTo>
                    <a:pt x="573" y="702"/>
                  </a:lnTo>
                  <a:lnTo>
                    <a:pt x="552" y="735"/>
                  </a:lnTo>
                  <a:lnTo>
                    <a:pt x="405" y="741"/>
                  </a:lnTo>
                  <a:lnTo>
                    <a:pt x="351" y="771"/>
                  </a:lnTo>
                  <a:lnTo>
                    <a:pt x="363" y="816"/>
                  </a:lnTo>
                  <a:lnTo>
                    <a:pt x="402" y="855"/>
                  </a:lnTo>
                  <a:lnTo>
                    <a:pt x="396" y="888"/>
                  </a:lnTo>
                  <a:lnTo>
                    <a:pt x="447" y="924"/>
                  </a:lnTo>
                  <a:lnTo>
                    <a:pt x="447" y="981"/>
                  </a:lnTo>
                  <a:lnTo>
                    <a:pt x="537" y="1053"/>
                  </a:lnTo>
                  <a:lnTo>
                    <a:pt x="531" y="1134"/>
                  </a:lnTo>
                  <a:lnTo>
                    <a:pt x="555" y="1200"/>
                  </a:lnTo>
                  <a:lnTo>
                    <a:pt x="534" y="1254"/>
                  </a:lnTo>
                  <a:lnTo>
                    <a:pt x="459" y="1296"/>
                  </a:lnTo>
                  <a:lnTo>
                    <a:pt x="437" y="1335"/>
                  </a:lnTo>
                  <a:close/>
                </a:path>
              </a:pathLst>
            </a:custGeom>
            <a:noFill/>
            <a:ln w="3175" cap="flat" cmpd="sng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7"/>
            <p:cNvSpPr>
              <a:spLocks/>
            </p:cNvSpPr>
            <p:nvPr/>
          </p:nvSpPr>
          <p:spPr bwMode="auto">
            <a:xfrm>
              <a:off x="8163760" y="4657246"/>
              <a:ext cx="1606404" cy="2352704"/>
            </a:xfrm>
            <a:custGeom>
              <a:avLst/>
              <a:gdLst>
                <a:gd name="T0" fmla="*/ 611 w 1237"/>
                <a:gd name="T1" fmla="*/ 102 h 1865"/>
                <a:gd name="T2" fmla="*/ 580 w 1237"/>
                <a:gd name="T3" fmla="*/ 128 h 1865"/>
                <a:gd name="T4" fmla="*/ 543 w 1237"/>
                <a:gd name="T5" fmla="*/ 126 h 1865"/>
                <a:gd name="T6" fmla="*/ 417 w 1237"/>
                <a:gd name="T7" fmla="*/ 168 h 1865"/>
                <a:gd name="T8" fmla="*/ 367 w 1237"/>
                <a:gd name="T9" fmla="*/ 195 h 1865"/>
                <a:gd name="T10" fmla="*/ 307 w 1237"/>
                <a:gd name="T11" fmla="*/ 191 h 1865"/>
                <a:gd name="T12" fmla="*/ 307 w 1237"/>
                <a:gd name="T13" fmla="*/ 210 h 1865"/>
                <a:gd name="T14" fmla="*/ 496 w 1237"/>
                <a:gd name="T15" fmla="*/ 279 h 1865"/>
                <a:gd name="T16" fmla="*/ 475 w 1237"/>
                <a:gd name="T17" fmla="*/ 330 h 1865"/>
                <a:gd name="T18" fmla="*/ 132 w 1237"/>
                <a:gd name="T19" fmla="*/ 299 h 1865"/>
                <a:gd name="T20" fmla="*/ 0 w 1237"/>
                <a:gd name="T21" fmla="*/ 1292 h 1865"/>
                <a:gd name="T22" fmla="*/ 147 w 1237"/>
                <a:gd name="T23" fmla="*/ 1322 h 1865"/>
                <a:gd name="T24" fmla="*/ 148 w 1237"/>
                <a:gd name="T25" fmla="*/ 1230 h 1865"/>
                <a:gd name="T26" fmla="*/ 361 w 1237"/>
                <a:gd name="T27" fmla="*/ 1266 h 1865"/>
                <a:gd name="T28" fmla="*/ 481 w 1237"/>
                <a:gd name="T29" fmla="*/ 1383 h 1865"/>
                <a:gd name="T30" fmla="*/ 477 w 1237"/>
                <a:gd name="T31" fmla="*/ 1392 h 1865"/>
                <a:gd name="T32" fmla="*/ 546 w 1237"/>
                <a:gd name="T33" fmla="*/ 1460 h 1865"/>
                <a:gd name="T34" fmla="*/ 544 w 1237"/>
                <a:gd name="T35" fmla="*/ 1470 h 1865"/>
                <a:gd name="T36" fmla="*/ 594 w 1237"/>
                <a:gd name="T37" fmla="*/ 1524 h 1865"/>
                <a:gd name="T38" fmla="*/ 594 w 1237"/>
                <a:gd name="T39" fmla="*/ 1533 h 1865"/>
                <a:gd name="T40" fmla="*/ 633 w 1237"/>
                <a:gd name="T41" fmla="*/ 1571 h 1865"/>
                <a:gd name="T42" fmla="*/ 664 w 1237"/>
                <a:gd name="T43" fmla="*/ 1608 h 1865"/>
                <a:gd name="T44" fmla="*/ 739 w 1237"/>
                <a:gd name="T45" fmla="*/ 1653 h 1865"/>
                <a:gd name="T46" fmla="*/ 751 w 1237"/>
                <a:gd name="T47" fmla="*/ 1784 h 1865"/>
                <a:gd name="T48" fmla="*/ 891 w 1237"/>
                <a:gd name="T49" fmla="*/ 1851 h 1865"/>
                <a:gd name="T50" fmla="*/ 1009 w 1237"/>
                <a:gd name="T51" fmla="*/ 1865 h 1865"/>
                <a:gd name="T52" fmla="*/ 1089 w 1237"/>
                <a:gd name="T53" fmla="*/ 1704 h 1865"/>
                <a:gd name="T54" fmla="*/ 1128 w 1237"/>
                <a:gd name="T55" fmla="*/ 1748 h 1865"/>
                <a:gd name="T56" fmla="*/ 1152 w 1237"/>
                <a:gd name="T57" fmla="*/ 1682 h 1865"/>
                <a:gd name="T58" fmla="*/ 1237 w 1237"/>
                <a:gd name="T59" fmla="*/ 1691 h 1865"/>
                <a:gd name="T60" fmla="*/ 1210 w 1237"/>
                <a:gd name="T61" fmla="*/ 1442 h 1865"/>
                <a:gd name="T62" fmla="*/ 1092 w 1237"/>
                <a:gd name="T63" fmla="*/ 1412 h 1865"/>
                <a:gd name="T64" fmla="*/ 1083 w 1237"/>
                <a:gd name="T65" fmla="*/ 1266 h 1865"/>
                <a:gd name="T66" fmla="*/ 984 w 1237"/>
                <a:gd name="T67" fmla="*/ 1212 h 1865"/>
                <a:gd name="T68" fmla="*/ 985 w 1237"/>
                <a:gd name="T69" fmla="*/ 378 h 1865"/>
                <a:gd name="T70" fmla="*/ 1128 w 1237"/>
                <a:gd name="T71" fmla="*/ 392 h 1865"/>
                <a:gd name="T72" fmla="*/ 1117 w 1237"/>
                <a:gd name="T73" fmla="*/ 108 h 1865"/>
                <a:gd name="T74" fmla="*/ 920 w 1237"/>
                <a:gd name="T75" fmla="*/ 0 h 1865"/>
                <a:gd name="T76" fmla="*/ 840 w 1237"/>
                <a:gd name="T77" fmla="*/ 0 h 1865"/>
                <a:gd name="T78" fmla="*/ 796 w 1237"/>
                <a:gd name="T79" fmla="*/ 48 h 1865"/>
                <a:gd name="T80" fmla="*/ 716 w 1237"/>
                <a:gd name="T81" fmla="*/ 52 h 1865"/>
                <a:gd name="T82" fmla="*/ 688 w 1237"/>
                <a:gd name="T83" fmla="*/ 80 h 1865"/>
                <a:gd name="T84" fmla="*/ 660 w 1237"/>
                <a:gd name="T85" fmla="*/ 76 h 1865"/>
                <a:gd name="T86" fmla="*/ 611 w 1237"/>
                <a:gd name="T87" fmla="*/ 102 h 18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37"/>
                <a:gd name="T133" fmla="*/ 0 h 1865"/>
                <a:gd name="T134" fmla="*/ 1237 w 1237"/>
                <a:gd name="T135" fmla="*/ 1865 h 18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37" h="1865">
                  <a:moveTo>
                    <a:pt x="611" y="102"/>
                  </a:moveTo>
                  <a:lnTo>
                    <a:pt x="580" y="128"/>
                  </a:lnTo>
                  <a:lnTo>
                    <a:pt x="543" y="126"/>
                  </a:lnTo>
                  <a:lnTo>
                    <a:pt x="417" y="168"/>
                  </a:lnTo>
                  <a:lnTo>
                    <a:pt x="367" y="195"/>
                  </a:lnTo>
                  <a:lnTo>
                    <a:pt x="307" y="191"/>
                  </a:lnTo>
                  <a:lnTo>
                    <a:pt x="307" y="210"/>
                  </a:lnTo>
                  <a:lnTo>
                    <a:pt x="496" y="279"/>
                  </a:lnTo>
                  <a:lnTo>
                    <a:pt x="475" y="330"/>
                  </a:lnTo>
                  <a:lnTo>
                    <a:pt x="132" y="299"/>
                  </a:lnTo>
                  <a:lnTo>
                    <a:pt x="0" y="1292"/>
                  </a:lnTo>
                  <a:lnTo>
                    <a:pt x="147" y="1322"/>
                  </a:lnTo>
                  <a:lnTo>
                    <a:pt x="148" y="1230"/>
                  </a:lnTo>
                  <a:lnTo>
                    <a:pt x="361" y="1266"/>
                  </a:lnTo>
                  <a:lnTo>
                    <a:pt x="481" y="1383"/>
                  </a:lnTo>
                  <a:lnTo>
                    <a:pt x="477" y="1392"/>
                  </a:lnTo>
                  <a:lnTo>
                    <a:pt x="546" y="1460"/>
                  </a:lnTo>
                  <a:lnTo>
                    <a:pt x="544" y="1470"/>
                  </a:lnTo>
                  <a:lnTo>
                    <a:pt x="594" y="1524"/>
                  </a:lnTo>
                  <a:lnTo>
                    <a:pt x="594" y="1533"/>
                  </a:lnTo>
                  <a:lnTo>
                    <a:pt x="633" y="1571"/>
                  </a:lnTo>
                  <a:lnTo>
                    <a:pt x="664" y="1608"/>
                  </a:lnTo>
                  <a:lnTo>
                    <a:pt x="739" y="1653"/>
                  </a:lnTo>
                  <a:lnTo>
                    <a:pt x="751" y="1784"/>
                  </a:lnTo>
                  <a:lnTo>
                    <a:pt x="891" y="1851"/>
                  </a:lnTo>
                  <a:lnTo>
                    <a:pt x="1009" y="1865"/>
                  </a:lnTo>
                  <a:lnTo>
                    <a:pt x="1089" y="1704"/>
                  </a:lnTo>
                  <a:lnTo>
                    <a:pt x="1128" y="1748"/>
                  </a:lnTo>
                  <a:lnTo>
                    <a:pt x="1152" y="1682"/>
                  </a:lnTo>
                  <a:lnTo>
                    <a:pt x="1237" y="1691"/>
                  </a:lnTo>
                  <a:lnTo>
                    <a:pt x="1210" y="1442"/>
                  </a:lnTo>
                  <a:lnTo>
                    <a:pt x="1092" y="1412"/>
                  </a:lnTo>
                  <a:lnTo>
                    <a:pt x="1083" y="1266"/>
                  </a:lnTo>
                  <a:lnTo>
                    <a:pt x="984" y="1212"/>
                  </a:lnTo>
                  <a:lnTo>
                    <a:pt x="985" y="378"/>
                  </a:lnTo>
                  <a:lnTo>
                    <a:pt x="1128" y="392"/>
                  </a:lnTo>
                  <a:lnTo>
                    <a:pt x="1117" y="108"/>
                  </a:lnTo>
                  <a:lnTo>
                    <a:pt x="920" y="0"/>
                  </a:lnTo>
                  <a:lnTo>
                    <a:pt x="840" y="0"/>
                  </a:lnTo>
                  <a:lnTo>
                    <a:pt x="796" y="48"/>
                  </a:lnTo>
                  <a:lnTo>
                    <a:pt x="716" y="52"/>
                  </a:lnTo>
                  <a:lnTo>
                    <a:pt x="688" y="80"/>
                  </a:lnTo>
                  <a:lnTo>
                    <a:pt x="660" y="76"/>
                  </a:lnTo>
                  <a:lnTo>
                    <a:pt x="611" y="102"/>
                  </a:lnTo>
                  <a:close/>
                </a:path>
              </a:pathLst>
            </a:custGeom>
            <a:noFill/>
            <a:ln w="3175" cap="flat" cmpd="sng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Text Box 30"/>
            <p:cNvSpPr txBox="1">
              <a:spLocks noChangeArrowheads="1"/>
            </p:cNvSpPr>
            <p:nvPr/>
          </p:nvSpPr>
          <p:spPr bwMode="auto">
            <a:xfrm>
              <a:off x="6529862" y="2893696"/>
              <a:ext cx="303737" cy="977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l"/>
              <a:r>
                <a:rPr lang="en-US" sz="800">
                  <a:latin typeface="Arial Narrow" pitchFamily="34" charset="0"/>
                </a:rPr>
                <a:t>OREGON</a:t>
              </a:r>
            </a:p>
          </p:txBody>
        </p:sp>
        <p:sp>
          <p:nvSpPr>
            <p:cNvPr id="122" name="Text Box 31"/>
            <p:cNvSpPr txBox="1">
              <a:spLocks noChangeArrowheads="1"/>
            </p:cNvSpPr>
            <p:nvPr/>
          </p:nvSpPr>
          <p:spPr bwMode="auto">
            <a:xfrm>
              <a:off x="7540574" y="3336865"/>
              <a:ext cx="217329" cy="977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l"/>
              <a:r>
                <a:rPr lang="en-US" sz="800">
                  <a:latin typeface="Arial Narrow" pitchFamily="34" charset="0"/>
                </a:rPr>
                <a:t>IDAHO</a:t>
              </a:r>
            </a:p>
          </p:txBody>
        </p:sp>
        <p:sp>
          <p:nvSpPr>
            <p:cNvPr id="123" name="Text Box 32"/>
            <p:cNvSpPr txBox="1">
              <a:spLocks noChangeArrowheads="1"/>
            </p:cNvSpPr>
            <p:nvPr/>
          </p:nvSpPr>
          <p:spPr bwMode="auto">
            <a:xfrm>
              <a:off x="8594491" y="3653599"/>
              <a:ext cx="343014" cy="977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l"/>
              <a:r>
                <a:rPr lang="en-US" sz="800">
                  <a:latin typeface="Arial Narrow" pitchFamily="34" charset="0"/>
                </a:rPr>
                <a:t>WYOMING</a:t>
              </a:r>
            </a:p>
          </p:txBody>
        </p:sp>
        <p:sp>
          <p:nvSpPr>
            <p:cNvPr id="124" name="Text Box 33"/>
            <p:cNvSpPr txBox="1">
              <a:spLocks noChangeArrowheads="1"/>
            </p:cNvSpPr>
            <p:nvPr/>
          </p:nvSpPr>
          <p:spPr bwMode="auto">
            <a:xfrm>
              <a:off x="8823603" y="4593378"/>
              <a:ext cx="391454" cy="977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l"/>
              <a:r>
                <a:rPr lang="en-US" sz="800">
                  <a:latin typeface="Arial Narrow" pitchFamily="34" charset="0"/>
                </a:rPr>
                <a:t>COLORADO</a:t>
              </a:r>
            </a:p>
          </p:txBody>
        </p:sp>
        <p:sp>
          <p:nvSpPr>
            <p:cNvPr id="125" name="Text Box 34"/>
            <p:cNvSpPr txBox="1">
              <a:spLocks noChangeArrowheads="1"/>
            </p:cNvSpPr>
            <p:nvPr/>
          </p:nvSpPr>
          <p:spPr bwMode="auto">
            <a:xfrm>
              <a:off x="6882040" y="4030293"/>
              <a:ext cx="280172" cy="977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l"/>
              <a:r>
                <a:rPr lang="en-US" sz="800">
                  <a:latin typeface="Arial Narrow" pitchFamily="34" charset="0"/>
                </a:rPr>
                <a:t>NEVADA</a:t>
              </a:r>
            </a:p>
          </p:txBody>
        </p:sp>
        <p:sp>
          <p:nvSpPr>
            <p:cNvPr id="126" name="Text Box 35"/>
            <p:cNvSpPr txBox="1">
              <a:spLocks noChangeArrowheads="1"/>
            </p:cNvSpPr>
            <p:nvPr/>
          </p:nvSpPr>
          <p:spPr bwMode="auto">
            <a:xfrm>
              <a:off x="8599727" y="5640037"/>
              <a:ext cx="472626" cy="100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l"/>
              <a:r>
                <a:rPr lang="en-US" sz="800" dirty="0">
                  <a:latin typeface="Arial Narrow" pitchFamily="34" charset="0"/>
                </a:rPr>
                <a:t>NEW  MEXICO</a:t>
              </a:r>
            </a:p>
          </p:txBody>
        </p:sp>
        <p:sp>
          <p:nvSpPr>
            <p:cNvPr id="127" name="Text Box 36"/>
            <p:cNvSpPr txBox="1">
              <a:spLocks noChangeArrowheads="1"/>
            </p:cNvSpPr>
            <p:nvPr/>
          </p:nvSpPr>
          <p:spPr bwMode="auto">
            <a:xfrm>
              <a:off x="9162689" y="6480754"/>
              <a:ext cx="223876" cy="977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l"/>
              <a:r>
                <a:rPr lang="en-US" sz="800">
                  <a:latin typeface="Arial Narrow" pitchFamily="34" charset="0"/>
                </a:rPr>
                <a:t>TEXAS</a:t>
              </a:r>
            </a:p>
          </p:txBody>
        </p:sp>
        <p:sp>
          <p:nvSpPr>
            <p:cNvPr id="128" name="Freeform 37"/>
            <p:cNvSpPr>
              <a:spLocks/>
            </p:cNvSpPr>
            <p:nvPr/>
          </p:nvSpPr>
          <p:spPr bwMode="auto">
            <a:xfrm>
              <a:off x="6076874" y="4287070"/>
              <a:ext cx="2238754" cy="2007292"/>
            </a:xfrm>
            <a:custGeom>
              <a:avLst/>
              <a:gdLst>
                <a:gd name="T0" fmla="*/ 51 w 1696"/>
                <a:gd name="T1" fmla="*/ 533 h 1577"/>
                <a:gd name="T2" fmla="*/ 202 w 1696"/>
                <a:gd name="T3" fmla="*/ 731 h 1577"/>
                <a:gd name="T4" fmla="*/ 259 w 1696"/>
                <a:gd name="T5" fmla="*/ 813 h 1577"/>
                <a:gd name="T6" fmla="*/ 375 w 1696"/>
                <a:gd name="T7" fmla="*/ 851 h 1577"/>
                <a:gd name="T8" fmla="*/ 409 w 1696"/>
                <a:gd name="T9" fmla="*/ 876 h 1577"/>
                <a:gd name="T10" fmla="*/ 420 w 1696"/>
                <a:gd name="T11" fmla="*/ 1059 h 1577"/>
                <a:gd name="T12" fmla="*/ 840 w 1696"/>
                <a:gd name="T13" fmla="*/ 1166 h 1577"/>
                <a:gd name="T14" fmla="*/ 1287 w 1696"/>
                <a:gd name="T15" fmla="*/ 1538 h 1577"/>
                <a:gd name="T16" fmla="*/ 1696 w 1696"/>
                <a:gd name="T17" fmla="*/ 777 h 1577"/>
                <a:gd name="T18" fmla="*/ 1677 w 1696"/>
                <a:gd name="T19" fmla="*/ 738 h 1577"/>
                <a:gd name="T20" fmla="*/ 1609 w 1696"/>
                <a:gd name="T21" fmla="*/ 735 h 1577"/>
                <a:gd name="T22" fmla="*/ 1549 w 1696"/>
                <a:gd name="T23" fmla="*/ 729 h 1577"/>
                <a:gd name="T24" fmla="*/ 1528 w 1696"/>
                <a:gd name="T25" fmla="*/ 692 h 1577"/>
                <a:gd name="T26" fmla="*/ 1468 w 1696"/>
                <a:gd name="T27" fmla="*/ 651 h 1577"/>
                <a:gd name="T28" fmla="*/ 1402 w 1696"/>
                <a:gd name="T29" fmla="*/ 614 h 1577"/>
                <a:gd name="T30" fmla="*/ 1341 w 1696"/>
                <a:gd name="T31" fmla="*/ 639 h 1577"/>
                <a:gd name="T32" fmla="*/ 1317 w 1696"/>
                <a:gd name="T33" fmla="*/ 624 h 1577"/>
                <a:gd name="T34" fmla="*/ 1246 w 1696"/>
                <a:gd name="T35" fmla="*/ 567 h 1577"/>
                <a:gd name="T36" fmla="*/ 1239 w 1696"/>
                <a:gd name="T37" fmla="*/ 528 h 1577"/>
                <a:gd name="T38" fmla="*/ 1168 w 1696"/>
                <a:gd name="T39" fmla="*/ 423 h 1577"/>
                <a:gd name="T40" fmla="*/ 1067 w 1696"/>
                <a:gd name="T41" fmla="*/ 276 h 1577"/>
                <a:gd name="T42" fmla="*/ 970 w 1696"/>
                <a:gd name="T43" fmla="*/ 213 h 1577"/>
                <a:gd name="T44" fmla="*/ 930 w 1696"/>
                <a:gd name="T45" fmla="*/ 50 h 1577"/>
                <a:gd name="T46" fmla="*/ 862 w 1696"/>
                <a:gd name="T47" fmla="*/ 108 h 1577"/>
                <a:gd name="T48" fmla="*/ 793 w 1696"/>
                <a:gd name="T49" fmla="*/ 96 h 1577"/>
                <a:gd name="T50" fmla="*/ 741 w 1696"/>
                <a:gd name="T51" fmla="*/ 12 h 1577"/>
                <a:gd name="T52" fmla="*/ 664 w 1696"/>
                <a:gd name="T53" fmla="*/ 32 h 1577"/>
                <a:gd name="T54" fmla="*/ 606 w 1696"/>
                <a:gd name="T55" fmla="*/ 54 h 1577"/>
                <a:gd name="T56" fmla="*/ 586 w 1696"/>
                <a:gd name="T57" fmla="*/ 11 h 1577"/>
                <a:gd name="T58" fmla="*/ 552 w 1696"/>
                <a:gd name="T59" fmla="*/ 75 h 1577"/>
                <a:gd name="T60" fmla="*/ 385 w 1696"/>
                <a:gd name="T61" fmla="*/ 113 h 1577"/>
                <a:gd name="T62" fmla="*/ 342 w 1696"/>
                <a:gd name="T63" fmla="*/ 188 h 1577"/>
                <a:gd name="T64" fmla="*/ 375 w 1696"/>
                <a:gd name="T65" fmla="*/ 263 h 1577"/>
                <a:gd name="T66" fmla="*/ 427 w 1696"/>
                <a:gd name="T67" fmla="*/ 356 h 1577"/>
                <a:gd name="T68" fmla="*/ 504 w 1696"/>
                <a:gd name="T69" fmla="*/ 510 h 1577"/>
                <a:gd name="T70" fmla="*/ 511 w 1696"/>
                <a:gd name="T71" fmla="*/ 627 h 1577"/>
                <a:gd name="T72" fmla="*/ 414 w 1696"/>
                <a:gd name="T73" fmla="*/ 705 h 1577"/>
                <a:gd name="T74" fmla="*/ 310 w 1696"/>
                <a:gd name="T75" fmla="*/ 635 h 1577"/>
                <a:gd name="T76" fmla="*/ 229 w 1696"/>
                <a:gd name="T77" fmla="*/ 612 h 1577"/>
                <a:gd name="T78" fmla="*/ 139 w 1696"/>
                <a:gd name="T79" fmla="*/ 564 h 1577"/>
                <a:gd name="T80" fmla="*/ 96 w 1696"/>
                <a:gd name="T81" fmla="*/ 414 h 15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96"/>
                <a:gd name="T124" fmla="*/ 0 h 1577"/>
                <a:gd name="T125" fmla="*/ 1696 w 1696"/>
                <a:gd name="T126" fmla="*/ 1577 h 15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96" h="1577">
                  <a:moveTo>
                    <a:pt x="0" y="402"/>
                  </a:moveTo>
                  <a:lnTo>
                    <a:pt x="51" y="533"/>
                  </a:lnTo>
                  <a:lnTo>
                    <a:pt x="49" y="690"/>
                  </a:lnTo>
                  <a:lnTo>
                    <a:pt x="202" y="731"/>
                  </a:lnTo>
                  <a:lnTo>
                    <a:pt x="217" y="795"/>
                  </a:lnTo>
                  <a:lnTo>
                    <a:pt x="259" y="813"/>
                  </a:lnTo>
                  <a:lnTo>
                    <a:pt x="316" y="825"/>
                  </a:lnTo>
                  <a:lnTo>
                    <a:pt x="375" y="851"/>
                  </a:lnTo>
                  <a:lnTo>
                    <a:pt x="375" y="876"/>
                  </a:lnTo>
                  <a:lnTo>
                    <a:pt x="409" y="876"/>
                  </a:lnTo>
                  <a:lnTo>
                    <a:pt x="448" y="987"/>
                  </a:lnTo>
                  <a:lnTo>
                    <a:pt x="420" y="1059"/>
                  </a:lnTo>
                  <a:lnTo>
                    <a:pt x="448" y="1136"/>
                  </a:lnTo>
                  <a:lnTo>
                    <a:pt x="840" y="1166"/>
                  </a:lnTo>
                  <a:lnTo>
                    <a:pt x="784" y="1245"/>
                  </a:lnTo>
                  <a:lnTo>
                    <a:pt x="1287" y="1538"/>
                  </a:lnTo>
                  <a:lnTo>
                    <a:pt x="1590" y="1577"/>
                  </a:lnTo>
                  <a:lnTo>
                    <a:pt x="1696" y="777"/>
                  </a:lnTo>
                  <a:lnTo>
                    <a:pt x="1660" y="771"/>
                  </a:lnTo>
                  <a:lnTo>
                    <a:pt x="1677" y="738"/>
                  </a:lnTo>
                  <a:lnTo>
                    <a:pt x="1645" y="705"/>
                  </a:lnTo>
                  <a:lnTo>
                    <a:pt x="1609" y="735"/>
                  </a:lnTo>
                  <a:lnTo>
                    <a:pt x="1572" y="743"/>
                  </a:lnTo>
                  <a:lnTo>
                    <a:pt x="1549" y="729"/>
                  </a:lnTo>
                  <a:lnTo>
                    <a:pt x="1554" y="701"/>
                  </a:lnTo>
                  <a:lnTo>
                    <a:pt x="1528" y="692"/>
                  </a:lnTo>
                  <a:lnTo>
                    <a:pt x="1524" y="662"/>
                  </a:lnTo>
                  <a:lnTo>
                    <a:pt x="1468" y="651"/>
                  </a:lnTo>
                  <a:lnTo>
                    <a:pt x="1444" y="624"/>
                  </a:lnTo>
                  <a:lnTo>
                    <a:pt x="1402" y="614"/>
                  </a:lnTo>
                  <a:lnTo>
                    <a:pt x="1375" y="639"/>
                  </a:lnTo>
                  <a:lnTo>
                    <a:pt x="1341" y="639"/>
                  </a:lnTo>
                  <a:lnTo>
                    <a:pt x="1318" y="662"/>
                  </a:lnTo>
                  <a:lnTo>
                    <a:pt x="1317" y="624"/>
                  </a:lnTo>
                  <a:lnTo>
                    <a:pt x="1276" y="606"/>
                  </a:lnTo>
                  <a:lnTo>
                    <a:pt x="1246" y="567"/>
                  </a:lnTo>
                  <a:lnTo>
                    <a:pt x="1249" y="543"/>
                  </a:lnTo>
                  <a:lnTo>
                    <a:pt x="1239" y="528"/>
                  </a:lnTo>
                  <a:lnTo>
                    <a:pt x="1231" y="461"/>
                  </a:lnTo>
                  <a:lnTo>
                    <a:pt x="1168" y="423"/>
                  </a:lnTo>
                  <a:lnTo>
                    <a:pt x="1085" y="387"/>
                  </a:lnTo>
                  <a:lnTo>
                    <a:pt x="1067" y="276"/>
                  </a:lnTo>
                  <a:lnTo>
                    <a:pt x="1003" y="270"/>
                  </a:lnTo>
                  <a:lnTo>
                    <a:pt x="970" y="213"/>
                  </a:lnTo>
                  <a:lnTo>
                    <a:pt x="972" y="129"/>
                  </a:lnTo>
                  <a:lnTo>
                    <a:pt x="930" y="50"/>
                  </a:lnTo>
                  <a:lnTo>
                    <a:pt x="880" y="68"/>
                  </a:lnTo>
                  <a:lnTo>
                    <a:pt x="862" y="108"/>
                  </a:lnTo>
                  <a:lnTo>
                    <a:pt x="834" y="90"/>
                  </a:lnTo>
                  <a:lnTo>
                    <a:pt x="793" y="96"/>
                  </a:lnTo>
                  <a:lnTo>
                    <a:pt x="739" y="90"/>
                  </a:lnTo>
                  <a:lnTo>
                    <a:pt x="741" y="12"/>
                  </a:lnTo>
                  <a:lnTo>
                    <a:pt x="700" y="0"/>
                  </a:lnTo>
                  <a:lnTo>
                    <a:pt x="664" y="32"/>
                  </a:lnTo>
                  <a:lnTo>
                    <a:pt x="636" y="80"/>
                  </a:lnTo>
                  <a:lnTo>
                    <a:pt x="606" y="54"/>
                  </a:lnTo>
                  <a:lnTo>
                    <a:pt x="607" y="26"/>
                  </a:lnTo>
                  <a:lnTo>
                    <a:pt x="586" y="11"/>
                  </a:lnTo>
                  <a:lnTo>
                    <a:pt x="552" y="29"/>
                  </a:lnTo>
                  <a:lnTo>
                    <a:pt x="552" y="75"/>
                  </a:lnTo>
                  <a:lnTo>
                    <a:pt x="534" y="107"/>
                  </a:lnTo>
                  <a:lnTo>
                    <a:pt x="385" y="113"/>
                  </a:lnTo>
                  <a:lnTo>
                    <a:pt x="331" y="143"/>
                  </a:lnTo>
                  <a:lnTo>
                    <a:pt x="342" y="188"/>
                  </a:lnTo>
                  <a:lnTo>
                    <a:pt x="379" y="230"/>
                  </a:lnTo>
                  <a:lnTo>
                    <a:pt x="375" y="263"/>
                  </a:lnTo>
                  <a:lnTo>
                    <a:pt x="424" y="297"/>
                  </a:lnTo>
                  <a:lnTo>
                    <a:pt x="427" y="356"/>
                  </a:lnTo>
                  <a:lnTo>
                    <a:pt x="514" y="425"/>
                  </a:lnTo>
                  <a:lnTo>
                    <a:pt x="504" y="510"/>
                  </a:lnTo>
                  <a:lnTo>
                    <a:pt x="535" y="573"/>
                  </a:lnTo>
                  <a:lnTo>
                    <a:pt x="511" y="627"/>
                  </a:lnTo>
                  <a:lnTo>
                    <a:pt x="435" y="666"/>
                  </a:lnTo>
                  <a:lnTo>
                    <a:pt x="414" y="705"/>
                  </a:lnTo>
                  <a:lnTo>
                    <a:pt x="343" y="698"/>
                  </a:lnTo>
                  <a:lnTo>
                    <a:pt x="310" y="635"/>
                  </a:lnTo>
                  <a:lnTo>
                    <a:pt x="259" y="630"/>
                  </a:lnTo>
                  <a:lnTo>
                    <a:pt x="229" y="612"/>
                  </a:lnTo>
                  <a:lnTo>
                    <a:pt x="172" y="603"/>
                  </a:lnTo>
                  <a:lnTo>
                    <a:pt x="139" y="564"/>
                  </a:lnTo>
                  <a:lnTo>
                    <a:pt x="136" y="480"/>
                  </a:lnTo>
                  <a:lnTo>
                    <a:pt x="96" y="414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008000"/>
            </a:solidFill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8"/>
            <p:cNvSpPr>
              <a:spLocks/>
            </p:cNvSpPr>
            <p:nvPr/>
          </p:nvSpPr>
          <p:spPr bwMode="auto">
            <a:xfrm>
              <a:off x="6080801" y="4528206"/>
              <a:ext cx="2268867" cy="1773977"/>
            </a:xfrm>
            <a:custGeom>
              <a:avLst/>
              <a:gdLst>
                <a:gd name="T0" fmla="*/ 1037 w 1721"/>
                <a:gd name="T1" fmla="*/ 282 h 1403"/>
                <a:gd name="T2" fmla="*/ 1052 w 1721"/>
                <a:gd name="T3" fmla="*/ 183 h 1403"/>
                <a:gd name="T4" fmla="*/ 953 w 1721"/>
                <a:gd name="T5" fmla="*/ 174 h 1403"/>
                <a:gd name="T6" fmla="*/ 920 w 1721"/>
                <a:gd name="T7" fmla="*/ 321 h 1403"/>
                <a:gd name="T8" fmla="*/ 830 w 1721"/>
                <a:gd name="T9" fmla="*/ 312 h 1403"/>
                <a:gd name="T10" fmla="*/ 809 w 1721"/>
                <a:gd name="T11" fmla="*/ 453 h 1403"/>
                <a:gd name="T12" fmla="*/ 482 w 1721"/>
                <a:gd name="T13" fmla="*/ 0 h 1403"/>
                <a:gd name="T14" fmla="*/ 359 w 1721"/>
                <a:gd name="T15" fmla="*/ 0 h 1403"/>
                <a:gd name="T16" fmla="*/ 521 w 1721"/>
                <a:gd name="T17" fmla="*/ 288 h 1403"/>
                <a:gd name="T18" fmla="*/ 0 w 1721"/>
                <a:gd name="T19" fmla="*/ 228 h 1403"/>
                <a:gd name="T20" fmla="*/ 51 w 1721"/>
                <a:gd name="T21" fmla="*/ 359 h 1403"/>
                <a:gd name="T22" fmla="*/ 49 w 1721"/>
                <a:gd name="T23" fmla="*/ 516 h 1403"/>
                <a:gd name="T24" fmla="*/ 202 w 1721"/>
                <a:gd name="T25" fmla="*/ 557 h 1403"/>
                <a:gd name="T26" fmla="*/ 217 w 1721"/>
                <a:gd name="T27" fmla="*/ 621 h 1403"/>
                <a:gd name="T28" fmla="*/ 259 w 1721"/>
                <a:gd name="T29" fmla="*/ 639 h 1403"/>
                <a:gd name="T30" fmla="*/ 316 w 1721"/>
                <a:gd name="T31" fmla="*/ 651 h 1403"/>
                <a:gd name="T32" fmla="*/ 375 w 1721"/>
                <a:gd name="T33" fmla="*/ 677 h 1403"/>
                <a:gd name="T34" fmla="*/ 375 w 1721"/>
                <a:gd name="T35" fmla="*/ 702 h 1403"/>
                <a:gd name="T36" fmla="*/ 409 w 1721"/>
                <a:gd name="T37" fmla="*/ 702 h 1403"/>
                <a:gd name="T38" fmla="*/ 448 w 1721"/>
                <a:gd name="T39" fmla="*/ 813 h 1403"/>
                <a:gd name="T40" fmla="*/ 420 w 1721"/>
                <a:gd name="T41" fmla="*/ 885 h 1403"/>
                <a:gd name="T42" fmla="*/ 448 w 1721"/>
                <a:gd name="T43" fmla="*/ 962 h 1403"/>
                <a:gd name="T44" fmla="*/ 840 w 1721"/>
                <a:gd name="T45" fmla="*/ 992 h 1403"/>
                <a:gd name="T46" fmla="*/ 784 w 1721"/>
                <a:gd name="T47" fmla="*/ 1071 h 1403"/>
                <a:gd name="T48" fmla="*/ 1287 w 1721"/>
                <a:gd name="T49" fmla="*/ 1364 h 1403"/>
                <a:gd name="T50" fmla="*/ 1590 w 1721"/>
                <a:gd name="T51" fmla="*/ 1403 h 1403"/>
                <a:gd name="T52" fmla="*/ 1721 w 1721"/>
                <a:gd name="T53" fmla="*/ 408 h 1403"/>
                <a:gd name="T54" fmla="*/ 1037 w 1721"/>
                <a:gd name="T55" fmla="*/ 282 h 14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21"/>
                <a:gd name="T85" fmla="*/ 0 h 1403"/>
                <a:gd name="T86" fmla="*/ 1721 w 1721"/>
                <a:gd name="T87" fmla="*/ 1403 h 140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21" h="1403">
                  <a:moveTo>
                    <a:pt x="1037" y="282"/>
                  </a:moveTo>
                  <a:lnTo>
                    <a:pt x="1052" y="183"/>
                  </a:lnTo>
                  <a:lnTo>
                    <a:pt x="953" y="174"/>
                  </a:lnTo>
                  <a:lnTo>
                    <a:pt x="920" y="321"/>
                  </a:lnTo>
                  <a:lnTo>
                    <a:pt x="830" y="312"/>
                  </a:lnTo>
                  <a:lnTo>
                    <a:pt x="809" y="453"/>
                  </a:lnTo>
                  <a:lnTo>
                    <a:pt x="482" y="0"/>
                  </a:lnTo>
                  <a:lnTo>
                    <a:pt x="359" y="0"/>
                  </a:lnTo>
                  <a:lnTo>
                    <a:pt x="521" y="288"/>
                  </a:lnTo>
                  <a:lnTo>
                    <a:pt x="0" y="228"/>
                  </a:lnTo>
                  <a:lnTo>
                    <a:pt x="51" y="359"/>
                  </a:lnTo>
                  <a:lnTo>
                    <a:pt x="49" y="516"/>
                  </a:lnTo>
                  <a:lnTo>
                    <a:pt x="202" y="557"/>
                  </a:lnTo>
                  <a:lnTo>
                    <a:pt x="217" y="621"/>
                  </a:lnTo>
                  <a:lnTo>
                    <a:pt x="259" y="639"/>
                  </a:lnTo>
                  <a:lnTo>
                    <a:pt x="316" y="651"/>
                  </a:lnTo>
                  <a:lnTo>
                    <a:pt x="375" y="677"/>
                  </a:lnTo>
                  <a:lnTo>
                    <a:pt x="375" y="702"/>
                  </a:lnTo>
                  <a:lnTo>
                    <a:pt x="409" y="702"/>
                  </a:lnTo>
                  <a:lnTo>
                    <a:pt x="448" y="813"/>
                  </a:lnTo>
                  <a:lnTo>
                    <a:pt x="420" y="885"/>
                  </a:lnTo>
                  <a:lnTo>
                    <a:pt x="448" y="962"/>
                  </a:lnTo>
                  <a:lnTo>
                    <a:pt x="840" y="992"/>
                  </a:lnTo>
                  <a:lnTo>
                    <a:pt x="784" y="1071"/>
                  </a:lnTo>
                  <a:lnTo>
                    <a:pt x="1287" y="1364"/>
                  </a:lnTo>
                  <a:lnTo>
                    <a:pt x="1590" y="1403"/>
                  </a:lnTo>
                  <a:lnTo>
                    <a:pt x="1721" y="408"/>
                  </a:lnTo>
                  <a:lnTo>
                    <a:pt x="1037" y="282"/>
                  </a:lnTo>
                  <a:close/>
                </a:path>
              </a:pathLst>
            </a:custGeom>
            <a:solidFill>
              <a:srgbClr val="CC9900">
                <a:alpha val="50195"/>
              </a:srgbClr>
            </a:solidFill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Oval 39"/>
            <p:cNvSpPr>
              <a:spLocks noChangeArrowheads="1"/>
            </p:cNvSpPr>
            <p:nvPr/>
          </p:nvSpPr>
          <p:spPr bwMode="auto">
            <a:xfrm>
              <a:off x="6091275" y="4900989"/>
              <a:ext cx="166270" cy="156412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Oval 40"/>
            <p:cNvSpPr>
              <a:spLocks noChangeArrowheads="1"/>
            </p:cNvSpPr>
            <p:nvPr/>
          </p:nvSpPr>
          <p:spPr bwMode="auto">
            <a:xfrm>
              <a:off x="7160903" y="4925754"/>
              <a:ext cx="166270" cy="155109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Oval 41"/>
            <p:cNvSpPr>
              <a:spLocks noChangeArrowheads="1"/>
            </p:cNvSpPr>
            <p:nvPr/>
          </p:nvSpPr>
          <p:spPr bwMode="auto">
            <a:xfrm>
              <a:off x="7515699" y="5673926"/>
              <a:ext cx="166270" cy="155109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Oval 42"/>
            <p:cNvSpPr>
              <a:spLocks noChangeArrowheads="1"/>
            </p:cNvSpPr>
            <p:nvPr/>
          </p:nvSpPr>
          <p:spPr bwMode="auto">
            <a:xfrm>
              <a:off x="7654476" y="5960682"/>
              <a:ext cx="166270" cy="155109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Oval 43"/>
            <p:cNvSpPr>
              <a:spLocks noChangeArrowheads="1"/>
            </p:cNvSpPr>
            <p:nvPr/>
          </p:nvSpPr>
          <p:spPr bwMode="auto">
            <a:xfrm>
              <a:off x="6617579" y="4889257"/>
              <a:ext cx="164961" cy="155109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Oval 44"/>
            <p:cNvSpPr>
              <a:spLocks noChangeArrowheads="1"/>
            </p:cNvSpPr>
            <p:nvPr/>
          </p:nvSpPr>
          <p:spPr bwMode="auto">
            <a:xfrm>
              <a:off x="7175304" y="5770381"/>
              <a:ext cx="164961" cy="155109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Oval 45"/>
            <p:cNvSpPr>
              <a:spLocks noChangeArrowheads="1"/>
            </p:cNvSpPr>
            <p:nvPr/>
          </p:nvSpPr>
          <p:spPr bwMode="auto">
            <a:xfrm>
              <a:off x="7744812" y="6101453"/>
              <a:ext cx="166270" cy="156412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Oval 46"/>
            <p:cNvSpPr>
              <a:spLocks noChangeArrowheads="1"/>
            </p:cNvSpPr>
            <p:nvPr/>
          </p:nvSpPr>
          <p:spPr bwMode="auto">
            <a:xfrm>
              <a:off x="6794323" y="4816265"/>
              <a:ext cx="166270" cy="156412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Oval 47"/>
            <p:cNvSpPr>
              <a:spLocks noChangeArrowheads="1"/>
            </p:cNvSpPr>
            <p:nvPr/>
          </p:nvSpPr>
          <p:spPr bwMode="auto">
            <a:xfrm>
              <a:off x="6645073" y="5434094"/>
              <a:ext cx="109974" cy="102972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Oval 48"/>
            <p:cNvSpPr>
              <a:spLocks noChangeArrowheads="1"/>
            </p:cNvSpPr>
            <p:nvPr/>
          </p:nvSpPr>
          <p:spPr bwMode="auto">
            <a:xfrm>
              <a:off x="6646381" y="4915326"/>
              <a:ext cx="108665" cy="10166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Oval 49"/>
            <p:cNvSpPr>
              <a:spLocks noChangeArrowheads="1"/>
            </p:cNvSpPr>
            <p:nvPr/>
          </p:nvSpPr>
          <p:spPr bwMode="auto">
            <a:xfrm>
              <a:off x="6643763" y="5083470"/>
              <a:ext cx="108665" cy="102971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Oval 50"/>
            <p:cNvSpPr>
              <a:spLocks noChangeArrowheads="1"/>
            </p:cNvSpPr>
            <p:nvPr/>
          </p:nvSpPr>
          <p:spPr bwMode="auto">
            <a:xfrm>
              <a:off x="7678041" y="5766471"/>
              <a:ext cx="108665" cy="102971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Oval 51"/>
            <p:cNvSpPr>
              <a:spLocks noChangeArrowheads="1"/>
            </p:cNvSpPr>
            <p:nvPr/>
          </p:nvSpPr>
          <p:spPr bwMode="auto">
            <a:xfrm>
              <a:off x="7683278" y="5985448"/>
              <a:ext cx="109974" cy="102971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Oval 52"/>
            <p:cNvSpPr>
              <a:spLocks noChangeArrowheads="1"/>
            </p:cNvSpPr>
            <p:nvPr/>
          </p:nvSpPr>
          <p:spPr bwMode="auto">
            <a:xfrm>
              <a:off x="7194942" y="4957036"/>
              <a:ext cx="109974" cy="101668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Oval 53"/>
            <p:cNvSpPr>
              <a:spLocks noChangeArrowheads="1"/>
            </p:cNvSpPr>
            <p:nvPr/>
          </p:nvSpPr>
          <p:spPr bwMode="auto">
            <a:xfrm>
              <a:off x="6824434" y="4842334"/>
              <a:ext cx="108665" cy="101668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Oval 54"/>
            <p:cNvSpPr>
              <a:spLocks noChangeArrowheads="1"/>
            </p:cNvSpPr>
            <p:nvPr/>
          </p:nvSpPr>
          <p:spPr bwMode="auto">
            <a:xfrm>
              <a:off x="6118769" y="4927057"/>
              <a:ext cx="109974" cy="101668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Text Box 55"/>
            <p:cNvSpPr txBox="1">
              <a:spLocks noChangeArrowheads="1"/>
            </p:cNvSpPr>
            <p:nvPr/>
          </p:nvSpPr>
          <p:spPr bwMode="auto">
            <a:xfrm>
              <a:off x="7854786" y="4405683"/>
              <a:ext cx="187217" cy="990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l"/>
              <a:r>
                <a:rPr lang="en-US" sz="800" dirty="0">
                  <a:latin typeface="Arial Narrow" pitchFamily="34" charset="0"/>
                </a:rPr>
                <a:t>UTAH</a:t>
              </a:r>
            </a:p>
          </p:txBody>
        </p:sp>
        <p:sp>
          <p:nvSpPr>
            <p:cNvPr id="147" name="Text Box 56"/>
            <p:cNvSpPr txBox="1">
              <a:spLocks noChangeArrowheads="1"/>
            </p:cNvSpPr>
            <p:nvPr/>
          </p:nvSpPr>
          <p:spPr bwMode="auto">
            <a:xfrm>
              <a:off x="7599489" y="5488838"/>
              <a:ext cx="306356" cy="977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l"/>
              <a:r>
                <a:rPr lang="en-US" sz="800">
                  <a:latin typeface="Arial Narrow" pitchFamily="34" charset="0"/>
                </a:rPr>
                <a:t>ARIZONA</a:t>
              </a:r>
            </a:p>
          </p:txBody>
        </p:sp>
        <p:sp>
          <p:nvSpPr>
            <p:cNvPr id="148" name="Text Box 57"/>
            <p:cNvSpPr txBox="1">
              <a:spLocks noChangeArrowheads="1"/>
            </p:cNvSpPr>
            <p:nvPr/>
          </p:nvSpPr>
          <p:spPr bwMode="auto">
            <a:xfrm>
              <a:off x="6172200" y="4648200"/>
              <a:ext cx="413711" cy="990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l"/>
              <a:r>
                <a:rPr lang="en-US" sz="800" dirty="0">
                  <a:latin typeface="Arial Narrow" pitchFamily="34" charset="0"/>
                </a:rPr>
                <a:t>CALIFORNIA</a:t>
              </a:r>
            </a:p>
          </p:txBody>
        </p:sp>
        <p:sp>
          <p:nvSpPr>
            <p:cNvPr id="149" name="Oval 58"/>
            <p:cNvSpPr>
              <a:spLocks noChangeAspect="1" noChangeArrowheads="1"/>
            </p:cNvSpPr>
            <p:nvPr/>
          </p:nvSpPr>
          <p:spPr bwMode="auto">
            <a:xfrm>
              <a:off x="6501059" y="5328516"/>
              <a:ext cx="192454" cy="185088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Oval 59"/>
            <p:cNvSpPr>
              <a:spLocks noChangeArrowheads="1"/>
            </p:cNvSpPr>
            <p:nvPr/>
          </p:nvSpPr>
          <p:spPr bwMode="auto">
            <a:xfrm>
              <a:off x="6779921" y="5423666"/>
              <a:ext cx="109974" cy="102972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Oval 60"/>
            <p:cNvSpPr>
              <a:spLocks noChangeArrowheads="1"/>
            </p:cNvSpPr>
            <p:nvPr/>
          </p:nvSpPr>
          <p:spPr bwMode="auto">
            <a:xfrm>
              <a:off x="6851928" y="5289413"/>
              <a:ext cx="164961" cy="155109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Oval 61"/>
            <p:cNvSpPr>
              <a:spLocks noChangeArrowheads="1"/>
            </p:cNvSpPr>
            <p:nvPr/>
          </p:nvSpPr>
          <p:spPr bwMode="auto">
            <a:xfrm>
              <a:off x="6654237" y="5637430"/>
              <a:ext cx="109974" cy="102972"/>
            </a:xfrm>
            <a:prstGeom prst="ellipse">
              <a:avLst/>
            </a:prstGeom>
            <a:solidFill>
              <a:srgbClr val="FF6600"/>
            </a:solidFill>
            <a:ln w="9525">
              <a:noFill/>
              <a:round/>
              <a:headEnd/>
              <a:tailEnd/>
            </a:ln>
            <a:effectLst>
              <a:outerShdw dist="12700" dir="54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-2"/>
            <a:chExt cx="5760" cy="4322"/>
          </a:xfrm>
        </p:grpSpPr>
        <p:grpSp>
          <p:nvGrpSpPr>
            <p:cNvPr id="5" name="Group 27"/>
            <p:cNvGrpSpPr>
              <a:grpSpLocks/>
            </p:cNvGrpSpPr>
            <p:nvPr userDrawn="1"/>
          </p:nvGrpSpPr>
          <p:grpSpPr bwMode="auto">
            <a:xfrm>
              <a:off x="0" y="-2"/>
              <a:ext cx="5760" cy="4322"/>
              <a:chOff x="0" y="-2"/>
              <a:chExt cx="5760" cy="4322"/>
            </a:xfrm>
          </p:grpSpPr>
          <p:pic>
            <p:nvPicPr>
              <p:cNvPr id="1035" name="Picture 23" descr="ppt_camo_bkgrnd-03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0" y="-2"/>
                <a:ext cx="5760" cy="4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6" name="Picture 21" descr="white_curv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502" y="990"/>
                <a:ext cx="3258" cy="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4" name="Picture 8" descr="USACE_logo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44" y="3201"/>
              <a:ext cx="86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5486400" y="838200"/>
            <a:ext cx="3810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36525" y="60960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/>
              <a:t>US Army Corps of Engineers</a:t>
            </a:r>
          </a:p>
          <a:p>
            <a:pPr>
              <a:defRPr/>
            </a:pPr>
            <a:r>
              <a:rPr lang="en-US" b="1"/>
              <a:t>BUILDING STRONG</a:t>
            </a:r>
            <a:r>
              <a:rPr lang="en-US" sz="1400" b="1" baseline="-25000"/>
              <a:t>®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6553200"/>
            <a:ext cx="208743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b="1" i="1" dirty="0"/>
              <a:t>A</a:t>
            </a:r>
            <a:r>
              <a:rPr lang="en-US" sz="1100" b="1" i="1" dirty="0" smtClean="0"/>
              <a:t>nd  </a:t>
            </a:r>
            <a:r>
              <a:rPr lang="en-US" sz="1100" b="1" i="1" dirty="0"/>
              <a:t>T</a:t>
            </a:r>
            <a:r>
              <a:rPr lang="en-US" sz="1100" b="1" i="1" dirty="0" smtClean="0"/>
              <a:t>aking </a:t>
            </a:r>
            <a:r>
              <a:rPr lang="en-US" sz="1100" b="1" i="1" dirty="0"/>
              <a:t>C</a:t>
            </a:r>
            <a:r>
              <a:rPr lang="en-US" sz="1100" b="1" i="1" dirty="0" smtClean="0"/>
              <a:t>are </a:t>
            </a:r>
            <a:r>
              <a:rPr lang="en-US" sz="1100" b="1" i="1" dirty="0"/>
              <a:t>O</a:t>
            </a:r>
            <a:r>
              <a:rPr lang="en-US" sz="1100" b="1" i="1" dirty="0" smtClean="0"/>
              <a:t>f </a:t>
            </a:r>
            <a:r>
              <a:rPr lang="en-US" sz="1100" b="1" i="1" dirty="0"/>
              <a:t>P</a:t>
            </a:r>
            <a:r>
              <a:rPr lang="en-US" sz="1100" b="1" i="1" dirty="0" smtClean="0"/>
              <a:t>eople</a:t>
            </a:r>
            <a:r>
              <a:rPr lang="en-US" sz="1100" b="1" i="1" dirty="0"/>
              <a:t>!</a:t>
            </a:r>
          </a:p>
        </p:txBody>
      </p:sp>
      <p:sp>
        <p:nvSpPr>
          <p:cNvPr id="59" name="Text Box 62"/>
          <p:cNvSpPr txBox="1">
            <a:spLocks noChangeArrowheads="1"/>
          </p:cNvSpPr>
          <p:nvPr/>
        </p:nvSpPr>
        <p:spPr bwMode="auto">
          <a:xfrm>
            <a:off x="4856163" y="412646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61" name="Picture 60" descr="obverse COL T coin.g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419600" y="4572000"/>
            <a:ext cx="1371600" cy="1371600"/>
          </a:xfrm>
          <a:prstGeom prst="rect">
            <a:avLst/>
          </a:prstGeom>
        </p:spPr>
      </p:pic>
      <p:pic>
        <p:nvPicPr>
          <p:cNvPr id="62" name="Picture 61" descr="reverse COL T coin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410200" y="5410200"/>
            <a:ext cx="1371600" cy="1371600"/>
          </a:xfrm>
          <a:prstGeom prst="rect">
            <a:avLst/>
          </a:prstGeom>
        </p:spPr>
      </p:pic>
      <p:sp>
        <p:nvSpPr>
          <p:cNvPr id="63" name="Title Placeholder 6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4" name="Text Placeholder 6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5" name="Date Placeholder 6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32D51-8B9B-4345-BBD8-CC0BD6F867E5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66" name="Footer Placeholder 6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42C5A-8E91-4F49-BEF7-F549D487D3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77876E4C-2AF5-40D8-B783-C2AE0334E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8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00800" y="632460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400" b="1" dirty="0" smtClean="0"/>
              <a:t>BUILDING STRONG</a:t>
            </a:r>
            <a:r>
              <a:rPr lang="en-US" sz="1200" b="1" baseline="-25000" dirty="0" smtClean="0"/>
              <a:t>®    </a:t>
            </a:r>
          </a:p>
          <a:p>
            <a:pPr algn="r">
              <a:defRPr/>
            </a:pPr>
            <a:r>
              <a:rPr lang="en-US" sz="1000" b="1" i="1" dirty="0" smtClean="0"/>
              <a:t>           And Taking Care Of People!  </a:t>
            </a:r>
            <a:endParaRPr lang="en-US" sz="1000" b="1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Arial" charset="0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752600"/>
            <a:ext cx="60960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Chemically Challenged  </a:t>
            </a:r>
            <a:br>
              <a:rPr lang="en-US" sz="4400" dirty="0" smtClean="0"/>
            </a:br>
            <a:r>
              <a:rPr lang="en-US" sz="4400" dirty="0" smtClean="0"/>
              <a:t>Sediment Dredging</a:t>
            </a:r>
            <a:br>
              <a:rPr lang="en-US" sz="4400" dirty="0" smtClean="0"/>
            </a:br>
            <a:r>
              <a:rPr lang="en-US" sz="4400" dirty="0" smtClean="0"/>
              <a:t>in</a:t>
            </a:r>
            <a:br>
              <a:rPr lang="en-US" sz="4400" dirty="0" smtClean="0"/>
            </a:br>
            <a:r>
              <a:rPr lang="en-US" sz="4400" dirty="0" smtClean="0"/>
              <a:t>Los Angeles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Jim Fields</a:t>
            </a:r>
            <a:br>
              <a:rPr lang="en-US" sz="2200" dirty="0" smtClean="0"/>
            </a:br>
            <a:r>
              <a:rPr lang="en-US" sz="2200" dirty="0" smtClean="0"/>
              <a:t>Los Angeles District</a:t>
            </a:r>
            <a:br>
              <a:rPr lang="en-US" sz="2200" dirty="0" smtClean="0"/>
            </a:br>
            <a:r>
              <a:rPr lang="en-US" sz="2200" dirty="0" smtClean="0"/>
              <a:t>USACE</a:t>
            </a:r>
            <a:endParaRPr lang="en-US" sz="2200" dirty="0"/>
          </a:p>
        </p:txBody>
      </p:sp>
      <p:pic>
        <p:nvPicPr>
          <p:cNvPr id="4" name="Picture 21" descr="white_cur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1925" y="1574800"/>
            <a:ext cx="51720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1coojaf\AppData\Local\Microsoft\Windows\Temporary Internet Files\Content.Outlook\OAPQNG82\IMG00169-20110421-1342 (2).jpg"/>
          <p:cNvPicPr>
            <a:picLocks noChangeAspect="1" noChangeArrowheads="1"/>
          </p:cNvPicPr>
          <p:nvPr/>
        </p:nvPicPr>
        <p:blipFill>
          <a:blip r:embed="rId2" cstate="print"/>
          <a:srcRect t="7778" b="44444"/>
          <a:stretch>
            <a:fillRect/>
          </a:stretch>
        </p:blipFill>
        <p:spPr bwMode="auto">
          <a:xfrm>
            <a:off x="0" y="0"/>
            <a:ext cx="9144000" cy="3276600"/>
          </a:xfrm>
          <a:prstGeom prst="rect">
            <a:avLst/>
          </a:prstGeom>
          <a:noFill/>
        </p:spPr>
      </p:pic>
      <p:pic>
        <p:nvPicPr>
          <p:cNvPr id="6147" name="Picture 3" descr="C:\Users\l1coojaf\AppData\Local\Microsoft\Windows\Temporary Internet Files\Content.Outlook\OAPQNG82\2011-04-21_14-43-02_563 (2).jpg"/>
          <p:cNvPicPr>
            <a:picLocks noChangeAspect="1" noChangeArrowheads="1"/>
          </p:cNvPicPr>
          <p:nvPr/>
        </p:nvPicPr>
        <p:blipFill>
          <a:blip r:embed="rId3" cstate="print"/>
          <a:srcRect t="29855" b="16701"/>
          <a:stretch>
            <a:fillRect/>
          </a:stretch>
        </p:blipFill>
        <p:spPr bwMode="auto">
          <a:xfrm>
            <a:off x="-18893" y="3200400"/>
            <a:ext cx="9162893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r>
              <a:rPr lang="en-US" dirty="0" smtClean="0"/>
              <a:t>Great deal of opposition</a:t>
            </a:r>
          </a:p>
          <a:p>
            <a:pPr lvl="1"/>
            <a:r>
              <a:rPr lang="en-US" dirty="0" smtClean="0"/>
              <a:t>If you remove once take it out</a:t>
            </a:r>
          </a:p>
          <a:p>
            <a:pPr lvl="2"/>
            <a:r>
              <a:rPr lang="en-US" dirty="0" smtClean="0"/>
              <a:t>Lose quantity cost 25% removed at same price</a:t>
            </a:r>
          </a:p>
          <a:p>
            <a:r>
              <a:rPr lang="en-US" dirty="0" smtClean="0"/>
              <a:t>Environmentally accepted other regions</a:t>
            </a:r>
          </a:p>
          <a:p>
            <a:r>
              <a:rPr lang="en-US" dirty="0"/>
              <a:t> </a:t>
            </a:r>
            <a:r>
              <a:rPr lang="en-US" dirty="0" smtClean="0"/>
              <a:t>Locations available</a:t>
            </a:r>
          </a:p>
          <a:p>
            <a:r>
              <a:rPr lang="en-US" dirty="0" smtClean="0"/>
              <a:t>Small Pilot Test</a:t>
            </a:r>
          </a:p>
          <a:p>
            <a:pPr lvl="1"/>
            <a:r>
              <a:rPr lang="en-US" dirty="0" smtClean="0"/>
              <a:t>Showed good results in subsequent monitoring</a:t>
            </a:r>
          </a:p>
          <a:p>
            <a:r>
              <a:rPr lang="en-US" dirty="0" smtClean="0"/>
              <a:t>We still need a caretaker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My Documents\Anchor\LA Corps Photos\Seattle Pres\dump series 1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500" r="16667"/>
          <a:stretch>
            <a:fillRect/>
          </a:stretch>
        </p:blipFill>
        <p:spPr bwMode="auto">
          <a:xfrm>
            <a:off x="0" y="0"/>
            <a:ext cx="4114800" cy="3733800"/>
          </a:xfrm>
          <a:prstGeom prst="rect">
            <a:avLst/>
          </a:prstGeom>
          <a:noFill/>
        </p:spPr>
      </p:pic>
      <p:pic>
        <p:nvPicPr>
          <p:cNvPr id="5" name="Picture 2" descr="C:\My Documents\Anchor\LA Corps Photos\Seattle Pres\dump series 1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5600" y="0"/>
            <a:ext cx="4978400" cy="3733800"/>
          </a:xfrm>
          <a:prstGeom prst="rect">
            <a:avLst/>
          </a:prstGeom>
          <a:noFill/>
        </p:spPr>
      </p:pic>
      <p:pic>
        <p:nvPicPr>
          <p:cNvPr id="1026" name="Picture 2" descr="C:\Users\l1coojaf\Documents\D\Conferences\Weda\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733800"/>
            <a:ext cx="5881481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en-US" sz="3200" b="1" dirty="0" smtClean="0"/>
              <a:t>Sediment Washing</a:t>
            </a:r>
            <a:br>
              <a:rPr lang="en-US" sz="3200" b="1" dirty="0" smtClean="0"/>
            </a:br>
            <a:r>
              <a:rPr lang="en-US" sz="3200" b="1" dirty="0" smtClean="0"/>
              <a:t>Sediment Blending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were both Bench scale and </a:t>
            </a:r>
            <a:r>
              <a:rPr lang="en-US" dirty="0" err="1" smtClean="0"/>
              <a:t>Litriture</a:t>
            </a:r>
            <a:r>
              <a:rPr lang="en-US" dirty="0" smtClean="0"/>
              <a:t> investigations</a:t>
            </a:r>
          </a:p>
          <a:p>
            <a:r>
              <a:rPr lang="en-US" dirty="0" smtClean="0"/>
              <a:t>SW- Requires a large area and a lot of clean water to flush out contaminates as well as time for contaminants to dissociate/release</a:t>
            </a:r>
          </a:p>
          <a:p>
            <a:r>
              <a:rPr lang="en-US" dirty="0" smtClean="0"/>
              <a:t>SB- Take Good Sediment and bad sediment and try to make a mediocre sediment out of it by mixing typically with bulldozers and discs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 Separation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 stages of development</a:t>
            </a:r>
          </a:p>
          <a:p>
            <a:r>
              <a:rPr lang="en-US" dirty="0" smtClean="0"/>
              <a:t>Contaminants bind to the Fines</a:t>
            </a:r>
          </a:p>
          <a:p>
            <a:r>
              <a:rPr lang="en-US" dirty="0" smtClean="0"/>
              <a:t>Issues handling Trash &amp; Organics</a:t>
            </a:r>
          </a:p>
          <a:p>
            <a:r>
              <a:rPr lang="en-US" dirty="0" smtClean="0"/>
              <a:t>Volume leveling issues can’t keep up with big dredges</a:t>
            </a:r>
          </a:p>
          <a:p>
            <a:r>
              <a:rPr lang="en-US" dirty="0" smtClean="0"/>
              <a:t>Getting other agency buy in</a:t>
            </a:r>
          </a:p>
          <a:p>
            <a:r>
              <a:rPr lang="en-US" dirty="0" smtClean="0"/>
              <a:t>How clean is clean and by what basis </a:t>
            </a:r>
          </a:p>
          <a:p>
            <a:r>
              <a:rPr lang="en-US" dirty="0" smtClean="0"/>
              <a:t>ER-L, ER-M, </a:t>
            </a:r>
            <a:r>
              <a:rPr lang="en-US" dirty="0" err="1" smtClean="0"/>
              <a:t>Trophic</a:t>
            </a:r>
            <a:r>
              <a:rPr lang="en-US" dirty="0" smtClean="0"/>
              <a:t> trace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ARE Course Sand Bulk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467600" cy="560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296"/>
          <p:cNvPicPr>
            <a:picLocks noChangeAspect="1" noChangeArrowheads="1"/>
          </p:cNvPicPr>
          <p:nvPr/>
        </p:nvPicPr>
        <p:blipFill>
          <a:blip r:embed="rId2" cstate="print"/>
          <a:srcRect l="9167" t="20000" r="9166" b="7778"/>
          <a:stretch>
            <a:fillRect/>
          </a:stretch>
        </p:blipFill>
        <p:spPr>
          <a:xfrm>
            <a:off x="33997" y="282251"/>
            <a:ext cx="9110003" cy="6042349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1coojaf\AppData\Local\Microsoft\Windows\Temporary Internet Files\Content.Outlook\OAPQNG82\MDR_SandSeparationPlant_28Jan09.jpg"/>
          <p:cNvPicPr>
            <a:picLocks noChangeAspect="1" noChangeArrowheads="1"/>
          </p:cNvPicPr>
          <p:nvPr/>
        </p:nvPicPr>
        <p:blipFill>
          <a:blip r:embed="rId2" cstate="print"/>
          <a:srcRect l="24167" r="9167"/>
          <a:stretch>
            <a:fillRect/>
          </a:stretch>
        </p:blipFill>
        <p:spPr bwMode="auto">
          <a:xfrm>
            <a:off x="0" y="381000"/>
            <a:ext cx="9206280" cy="5863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1coojaf\AppData\Local\Microsoft\Windows\Temporary Internet Files\Content.Outlook\OAPQNG82\Clarifi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3075" name="Picture 3" descr="C:\Users\l1coojaf\AppData\Local\Microsoft\Windows\Temporary Internet Files\Content.Outlook\OAPQNG82\Discharge 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3076" name="Picture 4" descr="C:\Users\l1coojaf\AppData\Local\Microsoft\Windows\Temporary Internet Files\Content.Outlook\OAPQNG82\Sand production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8" name="Picture 2" descr="D:\2009-02 (Feb)-18\DSC0288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13333" t="32534" r="11448"/>
          <a:stretch>
            <a:fillRect/>
          </a:stretch>
        </p:blipFill>
        <p:spPr bwMode="auto">
          <a:xfrm>
            <a:off x="0" y="152400"/>
            <a:ext cx="4572000" cy="3104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Done/Tried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CAD Site Geo-tubes and Capping</a:t>
            </a:r>
          </a:p>
          <a:p>
            <a:r>
              <a:rPr lang="en-US" dirty="0" smtClean="0"/>
              <a:t>Pilot Studies</a:t>
            </a:r>
          </a:p>
          <a:p>
            <a:pPr lvl="1"/>
            <a:r>
              <a:rPr lang="en-US" dirty="0" smtClean="0"/>
              <a:t>Cement Stabilization</a:t>
            </a:r>
          </a:p>
          <a:p>
            <a:pPr lvl="1"/>
            <a:r>
              <a:rPr lang="en-US" dirty="0" smtClean="0"/>
              <a:t>CAD Site</a:t>
            </a:r>
          </a:p>
          <a:p>
            <a:pPr lvl="1"/>
            <a:r>
              <a:rPr lang="en-US" dirty="0" smtClean="0"/>
              <a:t>Sediment Washing</a:t>
            </a:r>
          </a:p>
          <a:p>
            <a:pPr lvl="1"/>
            <a:r>
              <a:rPr lang="en-US" dirty="0" smtClean="0"/>
              <a:t>Sediment Blending</a:t>
            </a:r>
          </a:p>
          <a:p>
            <a:r>
              <a:rPr lang="en-US" dirty="0" smtClean="0"/>
              <a:t>Sediment Separation</a:t>
            </a:r>
          </a:p>
          <a:p>
            <a:r>
              <a:rPr lang="en-US" dirty="0" smtClean="0"/>
              <a:t>Upland</a:t>
            </a:r>
          </a:p>
          <a:p>
            <a:r>
              <a:rPr lang="en-US" dirty="0" smtClean="0"/>
              <a:t>CDF’s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CAD Site Geo-tubes and Capping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our (LA District) first attempts at dealing with Contaminated sediments.</a:t>
            </a:r>
          </a:p>
          <a:p>
            <a:r>
              <a:rPr lang="en-US" dirty="0" smtClean="0"/>
              <a:t>Lined dump scows with Geo-Fabric placed Contaminated sediment in the scow and sewed it up</a:t>
            </a:r>
          </a:p>
          <a:p>
            <a:r>
              <a:rPr lang="en-US" dirty="0" smtClean="0"/>
              <a:t>Dumped the tube and buried it with clean cover material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Pilot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WE GOING TO DO???</a:t>
            </a:r>
          </a:p>
          <a:p>
            <a:r>
              <a:rPr lang="en-US" dirty="0" smtClean="0"/>
              <a:t>Possible Alternatives for Future</a:t>
            </a:r>
          </a:p>
          <a:p>
            <a:r>
              <a:rPr lang="en-US" dirty="0" smtClean="0"/>
              <a:t>Continue Marching Forward While Investigating</a:t>
            </a:r>
            <a:endParaRPr lang="en-US" dirty="0"/>
          </a:p>
          <a:p>
            <a:pPr lvl="1"/>
            <a:r>
              <a:rPr lang="en-US" dirty="0" smtClean="0"/>
              <a:t>Cement Stabilization</a:t>
            </a:r>
          </a:p>
          <a:p>
            <a:pPr lvl="1"/>
            <a:r>
              <a:rPr lang="en-US" dirty="0" smtClean="0"/>
              <a:t>CAD Site</a:t>
            </a:r>
          </a:p>
          <a:p>
            <a:pPr lvl="1"/>
            <a:r>
              <a:rPr lang="en-US" dirty="0" smtClean="0"/>
              <a:t>Sediment Washing</a:t>
            </a:r>
          </a:p>
          <a:p>
            <a:pPr lvl="1"/>
            <a:r>
              <a:rPr lang="en-US" dirty="0" smtClean="0"/>
              <a:t>Sediment Blending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3200" dirty="0" smtClean="0"/>
              <a:t>Cement Stabilization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Cement or Fly Ash</a:t>
            </a:r>
          </a:p>
          <a:p>
            <a:r>
              <a:rPr lang="en-US" dirty="0" smtClean="0"/>
              <a:t>Small Percent Great Geotechnical Result</a:t>
            </a:r>
          </a:p>
          <a:p>
            <a:r>
              <a:rPr lang="en-US" dirty="0" smtClean="0"/>
              <a:t>Dry additive didn’t work, add in slurry form</a:t>
            </a:r>
          </a:p>
          <a:p>
            <a:r>
              <a:rPr lang="en-US" dirty="0" smtClean="0"/>
              <a:t>Labor intensive</a:t>
            </a:r>
          </a:p>
          <a:p>
            <a:r>
              <a:rPr lang="en-US" dirty="0" smtClean="0"/>
              <a:t>Fast acting</a:t>
            </a:r>
          </a:p>
          <a:p>
            <a:r>
              <a:rPr lang="en-US" dirty="0" smtClean="0"/>
              <a:t>pH Change mobilized some metals</a:t>
            </a:r>
          </a:p>
          <a:p>
            <a:r>
              <a:rPr lang="en-US" dirty="0" smtClean="0"/>
              <a:t>Bench testing required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094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044"/>
            <a:ext cx="9144000" cy="60939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A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3544"/>
            <a:ext cx="9144000" cy="60909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ic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050" r="19731" b="11927"/>
          <a:stretch>
            <a:fillRect/>
          </a:stretch>
        </p:blipFill>
        <p:spPr bwMode="auto">
          <a:xfrm>
            <a:off x="0" y="304800"/>
            <a:ext cx="6248400" cy="632850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</p:pic>
      <p:pic>
        <p:nvPicPr>
          <p:cNvPr id="6" name="Picture 6" descr="pic23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 l="15087"/>
          <a:stretch>
            <a:fillRect/>
          </a:stretch>
        </p:blipFill>
        <p:spPr>
          <a:xfrm>
            <a:off x="5091245" y="304800"/>
            <a:ext cx="4052755" cy="6363163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Easiest answer for now contaminants Removed from the Environment</a:t>
            </a:r>
          </a:p>
          <a:p>
            <a:r>
              <a:rPr lang="en-US" dirty="0" smtClean="0"/>
              <a:t>Timing issues who has </a:t>
            </a:r>
            <a:r>
              <a:rPr lang="en-US" dirty="0" err="1" smtClean="0"/>
              <a:t>Envir</a:t>
            </a:r>
            <a:r>
              <a:rPr lang="en-US" dirty="0" smtClean="0"/>
              <a:t>. Clearances and Funding to match up with others schedules</a:t>
            </a:r>
          </a:p>
          <a:p>
            <a:r>
              <a:rPr lang="en-US" dirty="0" smtClean="0"/>
              <a:t>Finite amount of space available</a:t>
            </a:r>
          </a:p>
          <a:p>
            <a:r>
              <a:rPr lang="en-US" dirty="0" smtClean="0"/>
              <a:t>On-Site </a:t>
            </a:r>
            <a:r>
              <a:rPr lang="en-US" smtClean="0"/>
              <a:t>Coordination/Management objectives need to be met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7263</TotalTime>
  <Words>311</Words>
  <Application>Microsoft Office PowerPoint</Application>
  <PresentationFormat>On-screen Show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Theme1</vt:lpstr>
      <vt:lpstr>Slide Master</vt:lpstr>
      <vt:lpstr>Chemically Challenged   Sediment Dredging in Los Angeles  Jim Fields Los Angeles District USACE</vt:lpstr>
      <vt:lpstr>What We Have Done/Tried</vt:lpstr>
      <vt:lpstr>CAD Site Geo-tubes and Capping</vt:lpstr>
      <vt:lpstr>Pilot Studies</vt:lpstr>
      <vt:lpstr>Cement Stabilization </vt:lpstr>
      <vt:lpstr>Slide 6</vt:lpstr>
      <vt:lpstr>Slide 7</vt:lpstr>
      <vt:lpstr>Slide 8</vt:lpstr>
      <vt:lpstr>CDF’s</vt:lpstr>
      <vt:lpstr>Slide 10</vt:lpstr>
      <vt:lpstr>CAD Site</vt:lpstr>
      <vt:lpstr>Slide 12</vt:lpstr>
      <vt:lpstr>Sediment Washing Sediment Blending</vt:lpstr>
      <vt:lpstr>Sediment Separation</vt:lpstr>
      <vt:lpstr>Slide 15</vt:lpstr>
      <vt:lpstr>Slide 16</vt:lpstr>
      <vt:lpstr>Slide 17</vt:lpstr>
      <vt:lpstr>Slide 18</vt:lpstr>
    </vt:vector>
  </TitlesOfParts>
  <Company>USACE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Contaminated Sediment Dredging</dc:title>
  <dc:creator>l1coojaf</dc:creator>
  <cp:lastModifiedBy>l1coojaf</cp:lastModifiedBy>
  <cp:revision>130</cp:revision>
  <dcterms:created xsi:type="dcterms:W3CDTF">2013-01-09T22:25:38Z</dcterms:created>
  <dcterms:modified xsi:type="dcterms:W3CDTF">2013-01-14T23:28:42Z</dcterms:modified>
</cp:coreProperties>
</file>