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
  </p:notesMasterIdLst>
  <p:sldIdLst>
    <p:sldId id="260" r:id="rId5"/>
    <p:sldId id="264"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1429" autoAdjust="0"/>
  </p:normalViewPr>
  <p:slideViewPr>
    <p:cSldViewPr>
      <p:cViewPr>
        <p:scale>
          <a:sx n="60" d="100"/>
          <a:sy n="60" d="100"/>
        </p:scale>
        <p:origin x="-979" y="422"/>
      </p:cViewPr>
      <p:guideLst>
        <p:guide orient="horz" pos="2160"/>
        <p:guide pos="2880"/>
      </p:guideLst>
    </p:cSldViewPr>
  </p:slideViewPr>
  <p:notesTextViewPr>
    <p:cViewPr>
      <p:scale>
        <a:sx n="1" d="1"/>
        <a:sy n="1" d="1"/>
      </p:scale>
      <p:origin x="0" y="0"/>
    </p:cViewPr>
  </p:notesTextViewPr>
  <p:notesViewPr>
    <p:cSldViewPr>
      <p:cViewPr>
        <p:scale>
          <a:sx n="70" d="100"/>
          <a:sy n="70" d="100"/>
        </p:scale>
        <p:origin x="-1718" y="7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4FB660-DFAC-4C5C-9210-14C84DFD0337}" type="datetimeFigureOut">
              <a:rPr lang="en-US" smtClean="0"/>
              <a:t>2/19/2014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64E42B-71D0-4357-BA90-F64C4F37397D}" type="slidenum">
              <a:rPr lang="en-US" smtClean="0"/>
              <a:t>‹#›</a:t>
            </a:fld>
            <a:endParaRPr lang="en-US" dirty="0"/>
          </a:p>
        </p:txBody>
      </p:sp>
    </p:spTree>
    <p:extLst>
      <p:ext uri="{BB962C8B-B14F-4D97-AF65-F5344CB8AC3E}">
        <p14:creationId xmlns:p14="http://schemas.microsoft.com/office/powerpoint/2010/main" val="3164641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Maritime Administration’s StrongPorts</a:t>
            </a:r>
            <a:r>
              <a:rPr lang="en-US" baseline="0" dirty="0" smtClean="0"/>
              <a:t> Program is projecting a very busy 2014.  </a:t>
            </a:r>
          </a:p>
          <a:p>
            <a:endParaRPr lang="en-US" baseline="0" dirty="0" smtClean="0"/>
          </a:p>
          <a:p>
            <a:r>
              <a:rPr lang="en-US" baseline="0" dirty="0" smtClean="0"/>
              <a:t>We have developed two initiative that will impact port projects and funding both inside and outside their gates.  The First, which I want to mention only briefly, is our PortTalk regional maritime collaboration initiative.  </a:t>
            </a:r>
          </a:p>
          <a:p>
            <a:endParaRPr lang="en-US" baseline="0" dirty="0" smtClean="0"/>
          </a:p>
          <a:p>
            <a:r>
              <a:rPr lang="en-US" sz="1200" kern="1200" dirty="0" smtClean="0">
                <a:solidFill>
                  <a:schemeClr val="tx1"/>
                </a:solidFill>
                <a:effectLst/>
                <a:latin typeface="+mn-lt"/>
                <a:ea typeface="+mn-ea"/>
                <a:cs typeface="+mn-cs"/>
              </a:rPr>
              <a:t>PortTalk Collaborations are facilitated, day-long sessions where stakeholders from an individual State or region work together towards the development of their maritime transportation plans and projects.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During each PortTalk session, the Maritime Administration will help foster dialogue where there might not be one between State Departments of Transportation, Metropolitan Planning Organizations, ports, governor and mayors’ offices, congressional caucuses, and others with interests in seeing ports succeed.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will identify shared needs and develop creative solutions to regional transportation challenges.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That said, I will move on to the topic of this sessions, which is the Port Investment Plan Toolkit.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This toolkit is going to be a collection of best practices and tools that ports can use to develop investment grade infrastructure improvement plans.</a:t>
            </a:r>
          </a:p>
        </p:txBody>
      </p:sp>
      <p:sp>
        <p:nvSpPr>
          <p:cNvPr id="4" name="Slide Number Placeholder 3"/>
          <p:cNvSpPr>
            <a:spLocks noGrp="1"/>
          </p:cNvSpPr>
          <p:nvPr>
            <p:ph type="sldNum" sz="quarter" idx="10"/>
          </p:nvPr>
        </p:nvSpPr>
        <p:spPr/>
        <p:txBody>
          <a:bodyPr/>
          <a:lstStyle/>
          <a:p>
            <a:pPr>
              <a:defRPr/>
            </a:pPr>
            <a:fld id="{A679C5EB-3A98-45F7-9214-D8F3D3809D6D}"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1994670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0" fontAlgn="base">
              <a:spcBef>
                <a:spcPct val="0"/>
              </a:spcBef>
              <a:spcAft>
                <a:spcPct val="0"/>
              </a:spcAft>
              <a:buFont typeface="Arial" panose="020B0604020202020204" pitchFamily="34" charset="0"/>
              <a:buNone/>
            </a:pPr>
            <a:r>
              <a:rPr lang="en-US" sz="2000" baseline="0" dirty="0" smtClean="0">
                <a:latin typeface="Arial" panose="020B0604020202020204" pitchFamily="34" charset="0"/>
                <a:cs typeface="Arial" panose="020B0604020202020204" pitchFamily="34" charset="0"/>
              </a:rPr>
              <a:t>The first natural question people ask when we bring up this project is why.  Why are you pursuing this project?  </a:t>
            </a:r>
          </a:p>
          <a:p>
            <a:pPr marL="228600" indent="0" fontAlgn="base">
              <a:spcBef>
                <a:spcPct val="0"/>
              </a:spcBef>
              <a:spcAft>
                <a:spcPct val="0"/>
              </a:spcAft>
              <a:buFont typeface="Arial" panose="020B0604020202020204" pitchFamily="34" charset="0"/>
              <a:buNone/>
            </a:pPr>
            <a:endParaRPr lang="en-US" sz="2000" baseline="0" dirty="0" smtClean="0">
              <a:latin typeface="Arial" panose="020B0604020202020204" pitchFamily="34" charset="0"/>
              <a:cs typeface="Arial" panose="020B0604020202020204" pitchFamily="34" charset="0"/>
            </a:endParaRPr>
          </a:p>
          <a:p>
            <a:pPr marL="514350" indent="-285750" fontAlgn="base">
              <a:spcBef>
                <a:spcPct val="0"/>
              </a:spcBef>
              <a:spcAft>
                <a:spcPct val="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 discussions</a:t>
            </a:r>
            <a:r>
              <a:rPr lang="en-US" sz="2000" baseline="0" dirty="0" smtClean="0">
                <a:latin typeface="Arial" panose="020B0604020202020204" pitchFamily="34" charset="0"/>
                <a:cs typeface="Arial" panose="020B0604020202020204" pitchFamily="34" charset="0"/>
              </a:rPr>
              <a:t> with AAPA and individual ports, the Maritime Administration has heard that there is no authoritative source to help ports develop useful investment plans.  We realized that we could help facilitative the filling of this gap but, as the federal government in Washington, DC, we are not the best organization to write the guidelines.</a:t>
            </a:r>
          </a:p>
          <a:p>
            <a:pPr marL="514350" indent="-285750" fontAlgn="base">
              <a:spcBef>
                <a:spcPct val="0"/>
              </a:spcBef>
              <a:spcAft>
                <a:spcPct val="0"/>
              </a:spcAft>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marL="514350" indent="-285750" fontAlgn="base">
              <a:spcBef>
                <a:spcPct val="0"/>
              </a:spcBef>
              <a:spcAft>
                <a:spcPct val="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Thus,</a:t>
            </a:r>
            <a:r>
              <a:rPr lang="en-US" sz="2000" baseline="0" dirty="0" smtClean="0">
                <a:latin typeface="Arial" panose="020B0604020202020204" pitchFamily="34" charset="0"/>
                <a:cs typeface="Arial" panose="020B0604020202020204" pitchFamily="34" charset="0"/>
              </a:rPr>
              <a:t> t</a:t>
            </a:r>
            <a:r>
              <a:rPr lang="en-US" sz="2000" dirty="0" smtClean="0">
                <a:latin typeface="Arial" panose="020B0604020202020204" pitchFamily="34" charset="0"/>
                <a:cs typeface="Arial" panose="020B0604020202020204" pitchFamily="34" charset="0"/>
              </a:rPr>
              <a:t>he toolkit effort has evolved</a:t>
            </a:r>
            <a:r>
              <a:rPr lang="en-US" sz="2000" baseline="0" dirty="0" smtClean="0">
                <a:latin typeface="Arial" panose="020B0604020202020204" pitchFamily="34" charset="0"/>
                <a:cs typeface="Arial" panose="020B0604020202020204" pitchFamily="34" charset="0"/>
              </a:rPr>
              <a:t> into </a:t>
            </a:r>
            <a:r>
              <a:rPr lang="en-US" sz="2000" dirty="0" smtClean="0">
                <a:latin typeface="Arial" panose="020B0604020202020204" pitchFamily="34" charset="0"/>
                <a:cs typeface="Arial" panose="020B0604020202020204" pitchFamily="34" charset="0"/>
              </a:rPr>
              <a:t>a joint venture</a:t>
            </a:r>
            <a:r>
              <a:rPr lang="en-US" sz="2000" baseline="0" dirty="0" smtClean="0">
                <a:latin typeface="Arial" panose="020B0604020202020204" pitchFamily="34" charset="0"/>
                <a:cs typeface="Arial" panose="020B0604020202020204" pitchFamily="34" charset="0"/>
              </a:rPr>
              <a:t> between ports, private industry, and the federal government to develop port investment plans are useful and honest assessments of a ports current and future needs.  It will provide guideline to interested ports that are developing plans to attract funds to improve, modernize, and expand their facilities.  Best of all, the toolkit itself will be developed by the maritime industry, for the maritime industry.  It will be your tool, as good or as bad as the effort that is put into it.</a:t>
            </a:r>
          </a:p>
          <a:p>
            <a:pPr marL="514350" indent="-285750" fontAlgn="base">
              <a:spcBef>
                <a:spcPct val="0"/>
              </a:spcBef>
              <a:spcAft>
                <a:spcPct val="0"/>
              </a:spcAft>
              <a:buFont typeface="Arial" panose="020B0604020202020204" pitchFamily="34" charset="0"/>
              <a:buChar char="•"/>
            </a:pPr>
            <a:endParaRPr lang="en-US" sz="2000" baseline="0" dirty="0" smtClean="0">
              <a:latin typeface="Arial" panose="020B0604020202020204" pitchFamily="34" charset="0"/>
              <a:cs typeface="Arial" panose="020B0604020202020204" pitchFamily="34" charset="0"/>
            </a:endParaRPr>
          </a:p>
          <a:p>
            <a:pPr marL="514350" indent="-285750" fontAlgn="base">
              <a:spcBef>
                <a:spcPct val="0"/>
              </a:spcBef>
              <a:spcAft>
                <a:spcPct val="0"/>
              </a:spcAft>
              <a:buFont typeface="Arial" panose="020B0604020202020204" pitchFamily="34" charset="0"/>
              <a:buChar char="•"/>
            </a:pPr>
            <a:r>
              <a:rPr lang="en-US" sz="2000" baseline="0" dirty="0" smtClean="0">
                <a:latin typeface="Arial" panose="020B0604020202020204" pitchFamily="34" charset="0"/>
                <a:cs typeface="Arial" panose="020B0604020202020204" pitchFamily="34" charset="0"/>
              </a:rPr>
              <a:t>In order to ensure that the toolkit has the best available information, AAPA asked industry experts to volunteer for this effort as a part of a technical experts working group.</a:t>
            </a:r>
          </a:p>
          <a:p>
            <a:pPr marL="514350" indent="-285750" fontAlgn="base">
              <a:spcBef>
                <a:spcPct val="0"/>
              </a:spcBef>
              <a:spcAft>
                <a:spcPct val="0"/>
              </a:spcAft>
              <a:buFont typeface="Arial" panose="020B0604020202020204" pitchFamily="34" charset="0"/>
              <a:buChar char="•"/>
            </a:pPr>
            <a:endParaRPr lang="en-US" sz="2000" baseline="0" dirty="0" smtClean="0">
              <a:latin typeface="Arial" panose="020B0604020202020204" pitchFamily="34" charset="0"/>
              <a:cs typeface="Arial" panose="020B0604020202020204" pitchFamily="34" charset="0"/>
            </a:endParaRPr>
          </a:p>
          <a:p>
            <a:pPr marL="514350" indent="-285750" fontAlgn="base">
              <a:spcBef>
                <a:spcPct val="0"/>
              </a:spcBef>
              <a:spcAft>
                <a:spcPct val="0"/>
              </a:spcAft>
              <a:buFont typeface="Arial" panose="020B0604020202020204" pitchFamily="34" charset="0"/>
              <a:buChar char="•"/>
            </a:pPr>
            <a:r>
              <a:rPr lang="en-US" sz="2000" baseline="0" dirty="0" smtClean="0">
                <a:latin typeface="Arial" panose="020B0604020202020204" pitchFamily="34" charset="0"/>
                <a:cs typeface="Arial" panose="020B0604020202020204" pitchFamily="34" charset="0"/>
              </a:rPr>
              <a:t>Their request was hugely successful, and A</a:t>
            </a:r>
            <a:r>
              <a:rPr lang="en-US" sz="1200" b="0" kern="1200" dirty="0" smtClean="0">
                <a:solidFill>
                  <a:schemeClr val="tx1"/>
                </a:solidFill>
                <a:effectLst/>
                <a:latin typeface="Arial" panose="020B0604020202020204" pitchFamily="34" charset="0"/>
                <a:ea typeface="+mn-ea"/>
                <a:cs typeface="Arial" panose="020B0604020202020204" pitchFamily="34" charset="0"/>
              </a:rPr>
              <a:t>APA has recruited</a:t>
            </a:r>
            <a:r>
              <a:rPr lang="en-US" sz="1200" b="0" kern="1200" baseline="0" dirty="0" smtClean="0">
                <a:solidFill>
                  <a:schemeClr val="tx1"/>
                </a:solidFill>
                <a:effectLst/>
                <a:latin typeface="Arial" panose="020B0604020202020204" pitchFamily="34" charset="0"/>
                <a:ea typeface="+mn-ea"/>
                <a:cs typeface="Arial" panose="020B0604020202020204" pitchFamily="34" charset="0"/>
              </a:rPr>
              <a:t> 57</a:t>
            </a:r>
            <a:r>
              <a:rPr lang="en-US" sz="1200" b="0" kern="1200" dirty="0" smtClean="0">
                <a:solidFill>
                  <a:schemeClr val="tx1"/>
                </a:solidFill>
                <a:effectLst/>
                <a:latin typeface="Arial" panose="020B0604020202020204" pitchFamily="34" charset="0"/>
                <a:ea typeface="+mn-ea"/>
                <a:cs typeface="Arial" panose="020B0604020202020204" pitchFamily="34" charset="0"/>
              </a:rPr>
              <a:t> technical experts from ports and firms engaged in port planning, financing and development . . . to put together guidance on issues like attracting state, local, private and even federal financing . . . project risk management, public outreach, identifying optimal solutions to meet a port’s infrastructure or operational needs . . . </a:t>
            </a:r>
          </a:p>
          <a:p>
            <a:pPr marL="228600" indent="0" fontAlgn="base">
              <a:spcBef>
                <a:spcPct val="0"/>
              </a:spcBef>
              <a:spcAft>
                <a:spcPct val="0"/>
              </a:spcAft>
              <a:buFont typeface="Arial" panose="020B0604020202020204" pitchFamily="34" charset="0"/>
              <a:buNone/>
            </a:pPr>
            <a:endParaRPr lang="en-US" sz="1200" b="0" kern="1200" dirty="0" smtClean="0">
              <a:solidFill>
                <a:schemeClr val="tx1"/>
              </a:solidFill>
              <a:effectLst/>
              <a:latin typeface="Arial" panose="020B0604020202020204" pitchFamily="34" charset="0"/>
              <a:ea typeface="+mn-ea"/>
              <a:cs typeface="Arial" panose="020B0604020202020204" pitchFamily="34" charset="0"/>
            </a:endParaRPr>
          </a:p>
          <a:p>
            <a:pPr marL="514350" marR="0" lvl="1"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2000" dirty="0" smtClean="0">
                <a:solidFill>
                  <a:prstClr val="black"/>
                </a:solidFill>
                <a:latin typeface="Arial" pitchFamily="34" charset="0"/>
                <a:cs typeface="Arial" pitchFamily="34" charset="0"/>
              </a:rPr>
              <a:t>They come from </a:t>
            </a:r>
            <a:r>
              <a:rPr lang="en-US" sz="2000" dirty="0" smtClean="0">
                <a:latin typeface="Arial" panose="020B0604020202020204" pitchFamily="34" charset="0"/>
                <a:cs typeface="Arial" panose="020B0604020202020204" pitchFamily="34" charset="0"/>
              </a:rPr>
              <a:t>ports, MPOs, universities, freight coalitions, operators, consulting, engineering, financial and legal firm, and they all understand that a set of investment plan best practices is in the interest of the whole maritime</a:t>
            </a:r>
            <a:r>
              <a:rPr lang="en-US" sz="2000" baseline="0" dirty="0" smtClean="0">
                <a:latin typeface="Arial" panose="020B0604020202020204" pitchFamily="34" charset="0"/>
                <a:cs typeface="Arial" panose="020B0604020202020204" pitchFamily="34" charset="0"/>
              </a:rPr>
              <a:t> industry.</a:t>
            </a:r>
            <a:endParaRPr lang="en-US" sz="2000" dirty="0" smtClean="0">
              <a:solidFill>
                <a:prstClr val="black"/>
              </a:solidFill>
              <a:latin typeface="Arial" pitchFamily="34" charset="0"/>
              <a:cs typeface="Arial" pitchFamily="34" charset="0"/>
            </a:endParaRPr>
          </a:p>
          <a:p>
            <a:pPr marL="228600" indent="0" fontAlgn="base">
              <a:spcBef>
                <a:spcPct val="0"/>
              </a:spcBef>
              <a:spcAft>
                <a:spcPct val="0"/>
              </a:spcAft>
              <a:buFont typeface="Arial" panose="020B0604020202020204" pitchFamily="34" charset="0"/>
              <a:buNone/>
            </a:pPr>
            <a:endParaRPr lang="en-US" sz="1200" b="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A679C5EB-3A98-45F7-9214-D8F3D3809D6D}"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486693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514350" indent="-285750" fontAlgn="base">
              <a:spcBef>
                <a:spcPct val="0"/>
              </a:spcBef>
              <a:spcAft>
                <a:spcPct val="0"/>
              </a:spcAft>
              <a:buFont typeface="Arial" panose="020B0604020202020204" pitchFamily="34" charset="0"/>
              <a:buChar char="•"/>
            </a:pPr>
            <a:r>
              <a:rPr lang="en-US" sz="1200" b="0" kern="1200" dirty="0" smtClean="0">
                <a:solidFill>
                  <a:schemeClr val="tx1"/>
                </a:solidFill>
                <a:effectLst/>
                <a:latin typeface="Arial" panose="020B0604020202020204" pitchFamily="34" charset="0"/>
                <a:ea typeface="+mn-ea"/>
                <a:cs typeface="Arial" panose="020B0604020202020204" pitchFamily="34" charset="0"/>
              </a:rPr>
              <a:t>The working group will begin</a:t>
            </a:r>
            <a:r>
              <a:rPr lang="en-US" sz="1200" b="0" kern="1200" baseline="0" dirty="0" smtClean="0">
                <a:solidFill>
                  <a:schemeClr val="tx1"/>
                </a:solidFill>
                <a:effectLst/>
                <a:latin typeface="Arial" panose="020B0604020202020204" pitchFamily="34" charset="0"/>
                <a:ea typeface="+mn-ea"/>
                <a:cs typeface="Arial" panose="020B0604020202020204" pitchFamily="34" charset="0"/>
              </a:rPr>
              <a:t> its efforts by writing a table of contents for an investment grade port investment plan, and they will then begin building tools and how-to guides for </a:t>
            </a:r>
            <a:r>
              <a:rPr lang="en-US" sz="1200" b="0" kern="1200" baseline="0" smtClean="0">
                <a:solidFill>
                  <a:schemeClr val="tx1"/>
                </a:solidFill>
                <a:effectLst/>
                <a:latin typeface="Arial" panose="020B0604020202020204" pitchFamily="34" charset="0"/>
                <a:ea typeface="+mn-ea"/>
                <a:cs typeface="Arial" panose="020B0604020202020204" pitchFamily="34" charset="0"/>
              </a:rPr>
              <a:t>each chapter. </a:t>
            </a:r>
          </a:p>
          <a:p>
            <a:pPr marL="514350" indent="-285750" fontAlgn="base">
              <a:spcBef>
                <a:spcPct val="0"/>
              </a:spcBef>
              <a:spcAft>
                <a:spcPct val="0"/>
              </a:spcAft>
              <a:buFont typeface="Arial" panose="020B0604020202020204" pitchFamily="34" charset="0"/>
              <a:buChar char="•"/>
            </a:pPr>
            <a:endParaRPr lang="en-US" sz="1200" b="0" kern="1200" smtClean="0">
              <a:solidFill>
                <a:schemeClr val="tx1"/>
              </a:solidFill>
              <a:effectLst/>
              <a:latin typeface="Arial" panose="020B0604020202020204" pitchFamily="34" charset="0"/>
              <a:ea typeface="+mn-ea"/>
              <a:cs typeface="Arial" panose="020B0604020202020204" pitchFamily="34" charset="0"/>
            </a:endParaRPr>
          </a:p>
          <a:p>
            <a:pPr marL="514350" indent="-285750" fontAlgn="base">
              <a:spcBef>
                <a:spcPct val="0"/>
              </a:spcBef>
              <a:spcAft>
                <a:spcPct val="0"/>
              </a:spcAft>
              <a:buFont typeface="Arial" panose="020B0604020202020204" pitchFamily="34" charset="0"/>
              <a:buChar char="•"/>
            </a:pPr>
            <a:r>
              <a:rPr lang="en-US" sz="1200" b="0" kern="1200" dirty="0" smtClean="0">
                <a:solidFill>
                  <a:schemeClr val="tx1"/>
                </a:solidFill>
                <a:effectLst/>
                <a:latin typeface="Arial" panose="020B0604020202020204" pitchFamily="34" charset="0"/>
                <a:ea typeface="+mn-ea"/>
                <a:cs typeface="Arial" panose="020B0604020202020204" pitchFamily="34" charset="0"/>
              </a:rPr>
              <a:t>The completed</a:t>
            </a:r>
            <a:r>
              <a:rPr lang="en-US" sz="1200" b="0" kern="1200" baseline="0" dirty="0" smtClean="0">
                <a:solidFill>
                  <a:schemeClr val="tx1"/>
                </a:solidFill>
                <a:effectLst/>
                <a:latin typeface="Arial" panose="020B0604020202020204" pitchFamily="34" charset="0"/>
                <a:ea typeface="+mn-ea"/>
                <a:cs typeface="Arial" panose="020B0604020202020204" pitchFamily="34" charset="0"/>
              </a:rPr>
              <a:t> toolkit will help raise the game of all our ports as they seek to fund needed infrastructure improvements.  </a:t>
            </a:r>
          </a:p>
          <a:p>
            <a:pPr marL="514350" indent="-285750" fontAlgn="base">
              <a:spcBef>
                <a:spcPct val="0"/>
              </a:spcBef>
              <a:spcAft>
                <a:spcPct val="0"/>
              </a:spcAft>
              <a:buFont typeface="Arial" panose="020B0604020202020204" pitchFamily="34" charset="0"/>
              <a:buChar char="•"/>
            </a:pPr>
            <a:endParaRPr lang="en-US" sz="1200" b="0" kern="1200" dirty="0" smtClean="0">
              <a:solidFill>
                <a:schemeClr val="tx1"/>
              </a:solidFill>
              <a:effectLst/>
              <a:latin typeface="Arial" panose="020B0604020202020204" pitchFamily="34" charset="0"/>
              <a:ea typeface="+mn-ea"/>
              <a:cs typeface="Arial" panose="020B0604020202020204" pitchFamily="34" charset="0"/>
            </a:endParaRPr>
          </a:p>
          <a:p>
            <a:pPr marL="514350" indent="-285750" fontAlgn="base">
              <a:spcBef>
                <a:spcPct val="0"/>
              </a:spcBef>
              <a:spcAft>
                <a:spcPct val="0"/>
              </a:spcAft>
              <a:buFont typeface="Arial" panose="020B0604020202020204" pitchFamily="34" charset="0"/>
              <a:buChar char="•"/>
            </a:pPr>
            <a:r>
              <a:rPr lang="en-US" sz="1200" b="0" kern="1200" dirty="0" smtClean="0">
                <a:solidFill>
                  <a:schemeClr val="tx1"/>
                </a:solidFill>
                <a:effectLst/>
                <a:latin typeface="Arial" panose="020B0604020202020204" pitchFamily="34" charset="0"/>
                <a:ea typeface="+mn-ea"/>
                <a:cs typeface="Arial" panose="020B0604020202020204" pitchFamily="34" charset="0"/>
              </a:rPr>
              <a:t>Ports and port authorities will be able to use the toolkit to put their best foot forward and better attract funding with a clear, concise and functional </a:t>
            </a:r>
            <a:r>
              <a:rPr lang="en-US" sz="1200" b="0" i="1" kern="1200" dirty="0" smtClean="0">
                <a:solidFill>
                  <a:schemeClr val="tx1"/>
                </a:solidFill>
                <a:effectLst/>
                <a:latin typeface="Arial" panose="020B0604020202020204" pitchFamily="34" charset="0"/>
                <a:ea typeface="+mn-ea"/>
                <a:cs typeface="Arial" panose="020B0604020202020204" pitchFamily="34" charset="0"/>
              </a:rPr>
              <a:t>investment grade plan.  These</a:t>
            </a:r>
            <a:r>
              <a:rPr lang="en-US" sz="1200" b="0" i="1" kern="1200" baseline="0" dirty="0" smtClean="0">
                <a:solidFill>
                  <a:schemeClr val="tx1"/>
                </a:solidFill>
                <a:effectLst/>
                <a:latin typeface="Arial" panose="020B0604020202020204" pitchFamily="34" charset="0"/>
                <a:ea typeface="+mn-ea"/>
                <a:cs typeface="Arial" panose="020B0604020202020204" pitchFamily="34" charset="0"/>
              </a:rPr>
              <a:t> plans will make a case for why specific port projects are investment worthy through clear descriptions of a ports future needs and markets as well as selling the proposed solutions.  Best of all, the toolkit will provide a common language that ports can use to communicate with potential investors.</a:t>
            </a:r>
            <a:endParaRPr lang="en-US" sz="1200" b="0" i="1" kern="1200" dirty="0" smtClean="0">
              <a:solidFill>
                <a:schemeClr val="tx1"/>
              </a:solidFill>
              <a:effectLst/>
              <a:latin typeface="Arial" panose="020B0604020202020204" pitchFamily="34" charset="0"/>
              <a:ea typeface="+mn-ea"/>
              <a:cs typeface="Arial" panose="020B0604020202020204" pitchFamily="34" charset="0"/>
            </a:endParaRPr>
          </a:p>
          <a:p>
            <a:pPr marL="514350" indent="-285750" fontAlgn="base">
              <a:spcBef>
                <a:spcPct val="0"/>
              </a:spcBef>
              <a:spcAft>
                <a:spcPct val="0"/>
              </a:spcAft>
              <a:buFont typeface="Arial" panose="020B0604020202020204" pitchFamily="34" charset="0"/>
              <a:buChar char="•"/>
            </a:pPr>
            <a:endParaRPr lang="en-US" sz="1200" b="0" i="1" kern="1200" dirty="0" smtClean="0">
              <a:solidFill>
                <a:schemeClr val="tx1"/>
              </a:solidFill>
              <a:effectLst/>
              <a:latin typeface="Arial" panose="020B0604020202020204" pitchFamily="34" charset="0"/>
              <a:ea typeface="+mn-ea"/>
              <a:cs typeface="Arial" panose="020B0604020202020204" pitchFamily="34" charset="0"/>
            </a:endParaRPr>
          </a:p>
          <a:p>
            <a:pPr marL="514350" indent="-285750" fontAlgn="base">
              <a:spcBef>
                <a:spcPct val="0"/>
              </a:spcBef>
              <a:spcAft>
                <a:spcPct val="0"/>
              </a:spcAft>
              <a:buFont typeface="Arial" panose="020B0604020202020204" pitchFamily="34" charset="0"/>
              <a:buChar char="•"/>
            </a:pPr>
            <a:r>
              <a:rPr lang="en-US" sz="1200" b="0" baseline="0" dirty="0" smtClean="0">
                <a:latin typeface="Arial" panose="020B0604020202020204" pitchFamily="34" charset="0"/>
                <a:cs typeface="Arial" panose="020B0604020202020204" pitchFamily="34" charset="0"/>
              </a:rPr>
              <a:t>By ensuring that these plans are investment grade, we will give private investors the opportunity to augment limited federal funds while reaping the rewards of investing in our ports, which are a growth industry.</a:t>
            </a:r>
          </a:p>
          <a:p>
            <a:pPr marL="514350" indent="-285750" fontAlgn="base">
              <a:spcBef>
                <a:spcPct val="0"/>
              </a:spcBef>
              <a:spcAft>
                <a:spcPct val="0"/>
              </a:spcAft>
              <a:buFont typeface="Arial" panose="020B0604020202020204" pitchFamily="34" charset="0"/>
              <a:buChar char="•"/>
            </a:pPr>
            <a:endParaRPr lang="en-US" sz="1200" b="0" baseline="0" dirty="0" smtClean="0">
              <a:latin typeface="Arial" panose="020B0604020202020204" pitchFamily="34" charset="0"/>
              <a:cs typeface="Arial" panose="020B0604020202020204" pitchFamily="34" charset="0"/>
            </a:endParaRPr>
          </a:p>
          <a:p>
            <a:pPr marL="514350" indent="-285750" fontAlgn="base">
              <a:spcBef>
                <a:spcPct val="0"/>
              </a:spcBef>
              <a:spcAft>
                <a:spcPct val="0"/>
              </a:spcAft>
              <a:buFont typeface="Arial" panose="020B0604020202020204" pitchFamily="34" charset="0"/>
              <a:buChar char="•"/>
            </a:pPr>
            <a:r>
              <a:rPr lang="en-US" sz="1200" b="0" dirty="0" smtClean="0">
                <a:latin typeface="Arial" panose="020B0604020202020204" pitchFamily="34" charset="0"/>
                <a:cs typeface="Arial" panose="020B0604020202020204" pitchFamily="34" charset="0"/>
              </a:rPr>
              <a:t>The completed toolkit will assist ports in obtaining funding by:  </a:t>
            </a:r>
          </a:p>
          <a:p>
            <a:pPr marL="685800" lvl="1" fontAlgn="base">
              <a:spcBef>
                <a:spcPct val="0"/>
              </a:spcBef>
              <a:spcAft>
                <a:spcPct val="0"/>
              </a:spcAft>
            </a:pPr>
            <a:endParaRPr lang="en-US" sz="1200" b="0" dirty="0" smtClean="0">
              <a:latin typeface="Arial" panose="020B0604020202020204" pitchFamily="34" charset="0"/>
              <a:cs typeface="Arial" panose="020B0604020202020204" pitchFamily="34" charset="0"/>
            </a:endParaRPr>
          </a:p>
          <a:p>
            <a:pPr marL="1143000" lvl="1" indent="-457200" fontAlgn="base">
              <a:spcBef>
                <a:spcPct val="0"/>
              </a:spcBef>
              <a:spcAft>
                <a:spcPct val="0"/>
              </a:spcAft>
              <a:buAutoNum type="arabicParenBoth"/>
            </a:pPr>
            <a:r>
              <a:rPr lang="en-US" sz="1200" b="0" dirty="0" smtClean="0">
                <a:latin typeface="Arial" panose="020B0604020202020204" pitchFamily="34" charset="0"/>
                <a:cs typeface="Arial" panose="020B0604020202020204" pitchFamily="34" charset="0"/>
              </a:rPr>
              <a:t>Improving their chances of getting port infrastructure projects in </a:t>
            </a:r>
            <a:r>
              <a:rPr lang="en-US" sz="1200" b="0" dirty="0" err="1" smtClean="0">
                <a:latin typeface="Arial" panose="020B0604020202020204" pitchFamily="34" charset="0"/>
                <a:cs typeface="Arial" panose="020B0604020202020204" pitchFamily="34" charset="0"/>
              </a:rPr>
              <a:t>mpo</a:t>
            </a:r>
            <a:r>
              <a:rPr lang="en-US" sz="1200" b="0" dirty="0" smtClean="0">
                <a:latin typeface="Arial" panose="020B0604020202020204" pitchFamily="34" charset="0"/>
                <a:cs typeface="Arial" panose="020B0604020202020204" pitchFamily="34" charset="0"/>
              </a:rPr>
              <a:t> and state transportation programs in order to receive formula funding; </a:t>
            </a:r>
          </a:p>
          <a:p>
            <a:pPr marL="1143000" lvl="1" indent="-457200" fontAlgn="base">
              <a:spcBef>
                <a:spcPct val="0"/>
              </a:spcBef>
              <a:spcAft>
                <a:spcPct val="0"/>
              </a:spcAft>
              <a:buAutoNum type="arabicParenBoth"/>
            </a:pPr>
            <a:r>
              <a:rPr lang="en-US" sz="1200" b="0" dirty="0" smtClean="0">
                <a:latin typeface="Arial" panose="020B0604020202020204" pitchFamily="34" charset="0"/>
                <a:cs typeface="Arial" panose="020B0604020202020204" pitchFamily="34" charset="0"/>
              </a:rPr>
              <a:t>Positioning port projects for federal funding such as tiger grants; and </a:t>
            </a:r>
          </a:p>
          <a:p>
            <a:pPr marL="1143000" lvl="1" indent="-457200" fontAlgn="base">
              <a:spcBef>
                <a:spcPct val="0"/>
              </a:spcBef>
              <a:spcAft>
                <a:spcPct val="0"/>
              </a:spcAft>
              <a:buAutoNum type="arabicParenBoth"/>
            </a:pPr>
            <a:r>
              <a:rPr lang="en-US" sz="1200" b="0" dirty="0" smtClean="0">
                <a:latin typeface="Arial" panose="020B0604020202020204" pitchFamily="34" charset="0"/>
                <a:cs typeface="Arial" panose="020B0604020202020204" pitchFamily="34" charset="0"/>
              </a:rPr>
              <a:t>Assist ports in obtaining private sector funding.</a:t>
            </a:r>
            <a:r>
              <a:rPr lang="en-US" sz="1200" b="0" dirty="0" smtClean="0">
                <a:solidFill>
                  <a:prstClr val="black"/>
                </a:solidFill>
                <a:latin typeface="Arial" pitchFamily="34" charset="0"/>
                <a:cs typeface="Arial" pitchFamily="34" charset="0"/>
              </a:rPr>
              <a:t> </a:t>
            </a:r>
          </a:p>
          <a:p>
            <a:endParaRPr lang="en-US" sz="1200" b="0" dirty="0" smtClean="0">
              <a:latin typeface="Arial" panose="020B0604020202020204" pitchFamily="34" charset="0"/>
              <a:cs typeface="Arial" panose="020B0604020202020204" pitchFamily="34" charset="0"/>
            </a:endParaRPr>
          </a:p>
          <a:p>
            <a:pPr marL="514350" indent="-285750" fontAlgn="base">
              <a:spcBef>
                <a:spcPct val="0"/>
              </a:spcBef>
              <a:spcAft>
                <a:spcPct val="0"/>
              </a:spcAft>
              <a:buFont typeface="Arial" panose="020B0604020202020204" pitchFamily="34" charset="0"/>
              <a:buChar char="•"/>
            </a:pPr>
            <a:r>
              <a:rPr lang="en-US" sz="1200" b="0" kern="1200" dirty="0" smtClean="0">
                <a:solidFill>
                  <a:schemeClr val="tx1"/>
                </a:solidFill>
                <a:effectLst/>
                <a:latin typeface="Arial" panose="020B0604020202020204" pitchFamily="34" charset="0"/>
                <a:ea typeface="+mn-ea"/>
                <a:cs typeface="Arial" panose="020B0604020202020204" pitchFamily="34" charset="0"/>
              </a:rPr>
              <a:t>The goal is that this won’t be your aunt’s old strategic plan sitting on the shelf gathering dust.</a:t>
            </a:r>
          </a:p>
          <a:p>
            <a:pPr marL="514350" indent="-285750" fontAlgn="base">
              <a:spcBef>
                <a:spcPct val="0"/>
              </a:spcBef>
              <a:spcAft>
                <a:spcPct val="0"/>
              </a:spcAft>
              <a:buFont typeface="Arial" panose="020B0604020202020204" pitchFamily="34" charset="0"/>
              <a:buChar char="•"/>
            </a:pPr>
            <a:endParaRPr lang="en-US" sz="1200" b="0" kern="1200" dirty="0" smtClean="0">
              <a:solidFill>
                <a:schemeClr val="tx1"/>
              </a:solidFill>
              <a:effectLst/>
              <a:latin typeface="Arial" panose="020B0604020202020204" pitchFamily="34" charset="0"/>
              <a:ea typeface="+mn-ea"/>
              <a:cs typeface="Arial" panose="020B0604020202020204" pitchFamily="34" charset="0"/>
            </a:endParaRPr>
          </a:p>
          <a:p>
            <a:pPr marL="514350" indent="-285750" fontAlgn="base">
              <a:spcBef>
                <a:spcPct val="0"/>
              </a:spcBef>
              <a:spcAft>
                <a:spcPct val="0"/>
              </a:spcAft>
              <a:buFont typeface="Arial" panose="020B0604020202020204" pitchFamily="34" charset="0"/>
              <a:buChar char="•"/>
            </a:pPr>
            <a:r>
              <a:rPr lang="en-US" sz="1200" b="0" kern="1200" dirty="0" smtClean="0">
                <a:solidFill>
                  <a:schemeClr val="tx1"/>
                </a:solidFill>
                <a:effectLst/>
                <a:latin typeface="Arial" panose="020B0604020202020204" pitchFamily="34" charset="0"/>
                <a:ea typeface="+mn-ea"/>
                <a:cs typeface="Arial" panose="020B0604020202020204" pitchFamily="34" charset="0"/>
              </a:rPr>
              <a:t>This will be a</a:t>
            </a:r>
            <a:r>
              <a:rPr lang="en-US" sz="1200" b="0" i="1" kern="1200" dirty="0" smtClean="0">
                <a:solidFill>
                  <a:schemeClr val="tx1"/>
                </a:solidFill>
                <a:effectLst/>
                <a:latin typeface="Arial" panose="020B0604020202020204" pitchFamily="34" charset="0"/>
                <a:ea typeface="+mn-ea"/>
                <a:cs typeface="Arial" panose="020B0604020202020204" pitchFamily="34" charset="0"/>
              </a:rPr>
              <a:t> working</a:t>
            </a:r>
            <a:r>
              <a:rPr lang="en-US" sz="1200" b="0" kern="1200" dirty="0" smtClean="0">
                <a:solidFill>
                  <a:schemeClr val="tx1"/>
                </a:solidFill>
                <a:effectLst/>
                <a:latin typeface="Arial" panose="020B0604020202020204" pitchFamily="34" charset="0"/>
                <a:ea typeface="+mn-ea"/>
                <a:cs typeface="Arial" panose="020B0604020202020204" pitchFamily="34" charset="0"/>
              </a:rPr>
              <a:t> plan that actually draws joint venture public and private investments for specific port projects.</a:t>
            </a:r>
          </a:p>
          <a:p>
            <a:pPr marL="514350" indent="-285750" fontAlgn="base">
              <a:spcBef>
                <a:spcPct val="0"/>
              </a:spcBef>
              <a:spcAft>
                <a:spcPct val="0"/>
              </a:spcAft>
              <a:buFont typeface="Arial" panose="020B0604020202020204" pitchFamily="34" charset="0"/>
              <a:buChar char="•"/>
            </a:pPr>
            <a:endParaRPr lang="en-US" sz="1200" b="0" kern="1200" dirty="0" smtClean="0">
              <a:solidFill>
                <a:schemeClr val="tx1"/>
              </a:solidFill>
              <a:effectLst/>
              <a:latin typeface="Arial" panose="020B0604020202020204" pitchFamily="34" charset="0"/>
              <a:ea typeface="+mn-ea"/>
              <a:cs typeface="Arial" panose="020B0604020202020204" pitchFamily="34" charset="0"/>
            </a:endParaRPr>
          </a:p>
          <a:p>
            <a:pPr marL="514350" indent="-285750" fontAlgn="base">
              <a:spcBef>
                <a:spcPct val="0"/>
              </a:spcBef>
              <a:spcAft>
                <a:spcPct val="0"/>
              </a:spcAft>
              <a:buFont typeface="Arial" panose="020B0604020202020204" pitchFamily="34" charset="0"/>
              <a:buChar char="•"/>
            </a:pPr>
            <a:r>
              <a:rPr lang="en-US" sz="1200" b="0" kern="1200" dirty="0" smtClean="0">
                <a:solidFill>
                  <a:schemeClr val="tx1"/>
                </a:solidFill>
                <a:effectLst/>
                <a:latin typeface="Arial" panose="020B0604020202020204" pitchFamily="34" charset="0"/>
                <a:ea typeface="+mn-ea"/>
                <a:cs typeface="Arial" panose="020B0604020202020204" pitchFamily="34" charset="0"/>
              </a:rPr>
              <a:t>It will be very helpful for ports improving, modernizing and expanding their facilities    . . . making it beneficial to our entire economy.</a:t>
            </a:r>
          </a:p>
          <a:p>
            <a:pPr marL="228600" indent="0" fontAlgn="base">
              <a:spcBef>
                <a:spcPct val="0"/>
              </a:spcBef>
              <a:spcAft>
                <a:spcPct val="0"/>
              </a:spcAft>
              <a:buFont typeface="Arial" panose="020B0604020202020204" pitchFamily="34" charset="0"/>
              <a:buNone/>
            </a:pPr>
            <a:endParaRPr lang="en-US" sz="1200" b="0" kern="1200" dirty="0" smtClean="0">
              <a:solidFill>
                <a:schemeClr val="tx1"/>
              </a:solidFill>
              <a:effectLst/>
              <a:latin typeface="Arial" panose="020B0604020202020204" pitchFamily="34" charset="0"/>
              <a:ea typeface="+mn-ea"/>
              <a:cs typeface="Arial" panose="020B0604020202020204" pitchFamily="34" charset="0"/>
            </a:endParaRPr>
          </a:p>
          <a:p>
            <a:pPr marL="514350" indent="-285750" fontAlgn="base">
              <a:spcBef>
                <a:spcPct val="0"/>
              </a:spcBef>
              <a:spcAft>
                <a:spcPct val="0"/>
              </a:spcAft>
              <a:buFont typeface="Arial" panose="020B0604020202020204" pitchFamily="34" charset="0"/>
              <a:buChar char="•"/>
            </a:pPr>
            <a:r>
              <a:rPr lang="en-US" sz="1200" b="0" kern="1200" dirty="0" smtClean="0">
                <a:solidFill>
                  <a:schemeClr val="tx1"/>
                </a:solidFill>
                <a:effectLst/>
                <a:latin typeface="Arial" panose="020B0604020202020204" pitchFamily="34" charset="0"/>
                <a:ea typeface="+mn-ea"/>
                <a:cs typeface="Arial" panose="020B0604020202020204" pitchFamily="34" charset="0"/>
              </a:rPr>
              <a:t>We’re hoping to have that done by the end of September. </a:t>
            </a:r>
            <a:endParaRPr lang="en-US" sz="1200" b="0" dirty="0" smtClean="0">
              <a:effectLst/>
              <a:latin typeface="Arial" panose="020B0604020202020204" pitchFamily="34" charset="0"/>
              <a:cs typeface="Arial" panose="020B0604020202020204"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679C5EB-3A98-45F7-9214-D8F3D3809D6D}"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486693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defRPr/>
            </a:pPr>
            <a:fld id="{16136934-665D-4008-A5D5-6F5FA506B28F}" type="datetime1">
              <a:rPr lang="en-US">
                <a:solidFill>
                  <a:prstClr val="black"/>
                </a:solidFill>
                <a:latin typeface="Arial" pitchFamily="34" charset="0"/>
                <a:cs typeface="Arial" pitchFamily="34" charset="0"/>
              </a:rPr>
              <a:pPr fontAlgn="base">
                <a:spcBef>
                  <a:spcPct val="0"/>
                </a:spcBef>
                <a:spcAft>
                  <a:spcPct val="0"/>
                </a:spcAft>
                <a:defRPr/>
              </a:pPr>
              <a:t>2/19/2014</a:t>
            </a:fld>
            <a:endParaRPr lang="en-US" dirty="0">
              <a:solidFill>
                <a:prstClr val="black"/>
              </a:solidFill>
              <a:latin typeface="Arial" pitchFamily="34" charset="0"/>
              <a:cs typeface="Arial" pitchFamily="34"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defRPr/>
            </a:pPr>
            <a:fld id="{7382C84C-AC3B-4DC1-9739-10AF03C613FD}" type="slidenum">
              <a:rPr lang="en-US">
                <a:solidFill>
                  <a:prstClr val="black"/>
                </a:solidFill>
                <a:latin typeface="Arial" pitchFamily="34" charset="0"/>
                <a:cs typeface="Arial" pitchFamily="34" charset="0"/>
              </a:rPr>
              <a:pPr fontAlgn="base">
                <a:spcBef>
                  <a:spcPct val="0"/>
                </a:spcBef>
                <a:spcAft>
                  <a:spcPct val="0"/>
                </a:spcAft>
                <a:defRPr/>
              </a:pPr>
              <a:t>‹#›</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160116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defRPr/>
            </a:pPr>
            <a:fld id="{FEE88CE3-52E9-4377-A366-480469399777}" type="datetime1">
              <a:rPr lang="en-US">
                <a:solidFill>
                  <a:prstClr val="black"/>
                </a:solidFill>
                <a:latin typeface="Arial" pitchFamily="34" charset="0"/>
                <a:cs typeface="Arial" pitchFamily="34" charset="0"/>
              </a:rPr>
              <a:pPr fontAlgn="base">
                <a:spcBef>
                  <a:spcPct val="0"/>
                </a:spcBef>
                <a:spcAft>
                  <a:spcPct val="0"/>
                </a:spcAft>
                <a:defRPr/>
              </a:pPr>
              <a:t>2/19/2014</a:t>
            </a:fld>
            <a:endParaRPr lang="en-US" dirty="0">
              <a:solidFill>
                <a:prstClr val="black"/>
              </a:solidFill>
              <a:latin typeface="Arial" pitchFamily="34" charset="0"/>
              <a:cs typeface="Arial" pitchFamily="34"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defRPr/>
            </a:pPr>
            <a:fld id="{6CA3B2CF-0D57-402E-BE91-926A33F5DC9E}" type="slidenum">
              <a:rPr lang="en-US">
                <a:solidFill>
                  <a:prstClr val="black"/>
                </a:solidFill>
                <a:latin typeface="Arial" pitchFamily="34" charset="0"/>
                <a:cs typeface="Arial" pitchFamily="34" charset="0"/>
              </a:rPr>
              <a:pPr fontAlgn="base">
                <a:spcBef>
                  <a:spcPct val="0"/>
                </a:spcBef>
                <a:spcAft>
                  <a:spcPct val="0"/>
                </a:spcAft>
                <a:defRPr/>
              </a:pPr>
              <a:t>‹#›</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703450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defRPr/>
            </a:pPr>
            <a:fld id="{AF74A108-5128-4A38-817D-E2FAA3DA46E6}" type="datetime1">
              <a:rPr lang="en-US">
                <a:solidFill>
                  <a:prstClr val="black"/>
                </a:solidFill>
                <a:latin typeface="Arial" pitchFamily="34" charset="0"/>
                <a:cs typeface="Arial" pitchFamily="34" charset="0"/>
              </a:rPr>
              <a:pPr fontAlgn="base">
                <a:spcBef>
                  <a:spcPct val="0"/>
                </a:spcBef>
                <a:spcAft>
                  <a:spcPct val="0"/>
                </a:spcAft>
                <a:defRPr/>
              </a:pPr>
              <a:t>2/19/2014</a:t>
            </a:fld>
            <a:endParaRPr lang="en-US" dirty="0">
              <a:solidFill>
                <a:prstClr val="black"/>
              </a:solidFill>
              <a:latin typeface="Arial" pitchFamily="34" charset="0"/>
              <a:cs typeface="Arial" pitchFamily="34"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defRPr/>
            </a:pPr>
            <a:fld id="{C0164020-9464-40C9-8EF7-4C4A787248CB}" type="slidenum">
              <a:rPr lang="en-US">
                <a:solidFill>
                  <a:prstClr val="black"/>
                </a:solidFill>
                <a:latin typeface="Arial" pitchFamily="34" charset="0"/>
                <a:cs typeface="Arial" pitchFamily="34" charset="0"/>
              </a:rPr>
              <a:pPr fontAlgn="base">
                <a:spcBef>
                  <a:spcPct val="0"/>
                </a:spcBef>
                <a:spcAft>
                  <a:spcPct val="0"/>
                </a:spcAft>
                <a:defRPr/>
              </a:pPr>
              <a:t>‹#›</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031274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541929"/>
      </p:ext>
    </p:extLst>
  </p:cSld>
  <p:clrMapOvr>
    <a:masterClrMapping/>
  </p:clrMapOvr>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defRPr/>
            </a:pPr>
            <a:fld id="{E7CD46CF-1DB1-41BE-9E1A-B836687BF08E}" type="datetime1">
              <a:rPr lang="en-US">
                <a:solidFill>
                  <a:prstClr val="black"/>
                </a:solidFill>
                <a:latin typeface="Arial" pitchFamily="34" charset="0"/>
                <a:cs typeface="Arial" pitchFamily="34" charset="0"/>
              </a:rPr>
              <a:pPr fontAlgn="base">
                <a:spcBef>
                  <a:spcPct val="0"/>
                </a:spcBef>
                <a:spcAft>
                  <a:spcPct val="0"/>
                </a:spcAft>
                <a:defRPr/>
              </a:pPr>
              <a:t>2/19/2014</a:t>
            </a:fld>
            <a:endParaRPr lang="en-US" dirty="0">
              <a:solidFill>
                <a:prstClr val="black"/>
              </a:solidFill>
              <a:latin typeface="Arial" pitchFamily="34" charset="0"/>
              <a:cs typeface="Arial" pitchFamily="34"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defRPr/>
            </a:pPr>
            <a:fld id="{D008B9E7-D4EF-4BF5-982A-3EA744CC2E72}" type="slidenum">
              <a:rPr lang="en-US">
                <a:solidFill>
                  <a:prstClr val="black"/>
                </a:solidFill>
                <a:latin typeface="Arial" pitchFamily="34" charset="0"/>
                <a:cs typeface="Arial" pitchFamily="34" charset="0"/>
              </a:rPr>
              <a:pPr fontAlgn="base">
                <a:spcBef>
                  <a:spcPct val="0"/>
                </a:spcBef>
                <a:spcAft>
                  <a:spcPct val="0"/>
                </a:spcAft>
                <a:defRPr/>
              </a:pPr>
              <a:t>‹#›</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092323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defRPr/>
            </a:pPr>
            <a:fld id="{14962A97-B6CB-4947-878F-15288883E1D1}" type="datetime1">
              <a:rPr lang="en-US">
                <a:solidFill>
                  <a:prstClr val="black"/>
                </a:solidFill>
                <a:latin typeface="Arial" pitchFamily="34" charset="0"/>
                <a:cs typeface="Arial" pitchFamily="34" charset="0"/>
              </a:rPr>
              <a:pPr fontAlgn="base">
                <a:spcBef>
                  <a:spcPct val="0"/>
                </a:spcBef>
                <a:spcAft>
                  <a:spcPct val="0"/>
                </a:spcAft>
                <a:defRPr/>
              </a:pPr>
              <a:t>2/19/2014</a:t>
            </a:fld>
            <a:endParaRPr lang="en-US" dirty="0">
              <a:solidFill>
                <a:prstClr val="black"/>
              </a:solidFill>
              <a:latin typeface="Arial" pitchFamily="34" charset="0"/>
              <a:cs typeface="Arial" pitchFamily="34"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defRPr/>
            </a:pPr>
            <a:fld id="{5936A38E-5D6C-4E22-8C09-AB0F74D0A94B}" type="slidenum">
              <a:rPr lang="en-US">
                <a:solidFill>
                  <a:prstClr val="black"/>
                </a:solidFill>
                <a:latin typeface="Arial" pitchFamily="34" charset="0"/>
                <a:cs typeface="Arial" pitchFamily="34" charset="0"/>
              </a:rPr>
              <a:pPr fontAlgn="base">
                <a:spcBef>
                  <a:spcPct val="0"/>
                </a:spcBef>
                <a:spcAft>
                  <a:spcPct val="0"/>
                </a:spcAft>
                <a:defRPr/>
              </a:pPr>
              <a:t>‹#›</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222787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defRPr/>
            </a:pPr>
            <a:fld id="{FB02310B-B8D6-4AB6-9152-420B4D65B7B5}" type="datetime1">
              <a:rPr lang="en-US">
                <a:solidFill>
                  <a:prstClr val="black"/>
                </a:solidFill>
                <a:latin typeface="Arial" pitchFamily="34" charset="0"/>
                <a:cs typeface="Arial" pitchFamily="34" charset="0"/>
              </a:rPr>
              <a:pPr fontAlgn="base">
                <a:spcBef>
                  <a:spcPct val="0"/>
                </a:spcBef>
                <a:spcAft>
                  <a:spcPct val="0"/>
                </a:spcAft>
                <a:defRPr/>
              </a:pPr>
              <a:t>2/19/2014</a:t>
            </a:fld>
            <a:endParaRPr lang="en-US" dirty="0">
              <a:solidFill>
                <a:prstClr val="black"/>
              </a:solidFill>
              <a:latin typeface="Arial" pitchFamily="34" charset="0"/>
              <a:cs typeface="Arial" pitchFamily="34"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defRPr/>
            </a:pPr>
            <a:fld id="{665C4B79-22FF-4A36-9B97-00D773FE2A8F}" type="slidenum">
              <a:rPr lang="en-US">
                <a:solidFill>
                  <a:prstClr val="black"/>
                </a:solidFill>
                <a:latin typeface="Arial" pitchFamily="34" charset="0"/>
                <a:cs typeface="Arial" pitchFamily="34" charset="0"/>
              </a:rPr>
              <a:pPr fontAlgn="base">
                <a:spcBef>
                  <a:spcPct val="0"/>
                </a:spcBef>
                <a:spcAft>
                  <a:spcPct val="0"/>
                </a:spcAft>
                <a:defRPr/>
              </a:pPr>
              <a:t>‹#›</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773118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defRPr/>
            </a:pPr>
            <a:fld id="{D7E2B128-9516-4B57-A712-85063B1708B8}" type="datetime1">
              <a:rPr lang="en-US">
                <a:solidFill>
                  <a:prstClr val="black"/>
                </a:solidFill>
                <a:latin typeface="Arial" pitchFamily="34" charset="0"/>
                <a:cs typeface="Arial" pitchFamily="34" charset="0"/>
              </a:rPr>
              <a:pPr fontAlgn="base">
                <a:spcBef>
                  <a:spcPct val="0"/>
                </a:spcBef>
                <a:spcAft>
                  <a:spcPct val="0"/>
                </a:spcAft>
                <a:defRPr/>
              </a:pPr>
              <a:t>2/19/2014</a:t>
            </a:fld>
            <a:endParaRPr lang="en-US" dirty="0">
              <a:solidFill>
                <a:prstClr val="black"/>
              </a:solidFill>
              <a:latin typeface="Arial" pitchFamily="34" charset="0"/>
              <a:cs typeface="Arial" pitchFamily="34"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defRPr/>
            </a:pPr>
            <a:fld id="{07E813F6-BE1B-482F-AE6A-3C1298D97FF4}" type="slidenum">
              <a:rPr lang="en-US">
                <a:solidFill>
                  <a:prstClr val="black"/>
                </a:solidFill>
                <a:latin typeface="Arial" pitchFamily="34" charset="0"/>
                <a:cs typeface="Arial" pitchFamily="34" charset="0"/>
              </a:rPr>
              <a:pPr fontAlgn="base">
                <a:spcBef>
                  <a:spcPct val="0"/>
                </a:spcBef>
                <a:spcAft>
                  <a:spcPct val="0"/>
                </a:spcAft>
                <a:defRPr/>
              </a:pPr>
              <a:t>‹#›</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27352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defRPr/>
            </a:pPr>
            <a:fld id="{48CCC2FB-7B6B-4421-87CC-D95BEAF8B0AE}" type="datetime1">
              <a:rPr lang="en-US">
                <a:solidFill>
                  <a:prstClr val="black"/>
                </a:solidFill>
                <a:latin typeface="Arial" pitchFamily="34" charset="0"/>
                <a:cs typeface="Arial" pitchFamily="34" charset="0"/>
              </a:rPr>
              <a:pPr fontAlgn="base">
                <a:spcBef>
                  <a:spcPct val="0"/>
                </a:spcBef>
                <a:spcAft>
                  <a:spcPct val="0"/>
                </a:spcAft>
                <a:defRPr/>
              </a:pPr>
              <a:t>2/19/2014</a:t>
            </a:fld>
            <a:endParaRPr lang="en-US" dirty="0">
              <a:solidFill>
                <a:prstClr val="black"/>
              </a:solidFill>
              <a:latin typeface="Arial" pitchFamily="34" charset="0"/>
              <a:cs typeface="Arial" pitchFamily="34"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defRPr/>
            </a:pPr>
            <a:fld id="{42D9C9D3-C765-47D7-B9DE-4BFCA0A76D7A}" type="slidenum">
              <a:rPr lang="en-US">
                <a:solidFill>
                  <a:prstClr val="black"/>
                </a:solidFill>
                <a:latin typeface="Arial" pitchFamily="34" charset="0"/>
                <a:cs typeface="Arial" pitchFamily="34" charset="0"/>
              </a:rPr>
              <a:pPr fontAlgn="base">
                <a:spcBef>
                  <a:spcPct val="0"/>
                </a:spcBef>
                <a:spcAft>
                  <a:spcPct val="0"/>
                </a:spcAft>
                <a:defRPr/>
              </a:pPr>
              <a:t>‹#›</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83372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defRPr/>
            </a:pPr>
            <a:fld id="{F15209D3-3DA6-4DEB-A5F8-441567BFC59D}" type="datetime1">
              <a:rPr lang="en-US">
                <a:solidFill>
                  <a:prstClr val="black"/>
                </a:solidFill>
                <a:latin typeface="Arial" pitchFamily="34" charset="0"/>
                <a:cs typeface="Arial" pitchFamily="34" charset="0"/>
              </a:rPr>
              <a:pPr fontAlgn="base">
                <a:spcBef>
                  <a:spcPct val="0"/>
                </a:spcBef>
                <a:spcAft>
                  <a:spcPct val="0"/>
                </a:spcAft>
                <a:defRPr/>
              </a:pPr>
              <a:t>2/19/2014</a:t>
            </a:fld>
            <a:endParaRPr lang="en-US" dirty="0">
              <a:solidFill>
                <a:prstClr val="black"/>
              </a:solidFill>
              <a:latin typeface="Arial" pitchFamily="34" charset="0"/>
              <a:cs typeface="Arial" pitchFamily="34"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defRPr/>
            </a:pPr>
            <a:fld id="{460967E0-72E6-4708-BF79-A6D772B4B4B1}" type="slidenum">
              <a:rPr lang="en-US">
                <a:solidFill>
                  <a:prstClr val="black"/>
                </a:solidFill>
                <a:latin typeface="Arial" pitchFamily="34" charset="0"/>
                <a:cs typeface="Arial" pitchFamily="34" charset="0"/>
              </a:rPr>
              <a:pPr fontAlgn="base">
                <a:spcBef>
                  <a:spcPct val="0"/>
                </a:spcBef>
                <a:spcAft>
                  <a:spcPct val="0"/>
                </a:spcAft>
                <a:defRPr/>
              </a:pPr>
              <a:t>‹#›</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204699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defRPr/>
            </a:pPr>
            <a:fld id="{4E810FBB-B435-49DE-832D-E69D95056019}" type="datetime1">
              <a:rPr lang="en-US">
                <a:solidFill>
                  <a:prstClr val="black"/>
                </a:solidFill>
                <a:latin typeface="Arial" pitchFamily="34" charset="0"/>
                <a:cs typeface="Arial" pitchFamily="34" charset="0"/>
              </a:rPr>
              <a:pPr fontAlgn="base">
                <a:spcBef>
                  <a:spcPct val="0"/>
                </a:spcBef>
                <a:spcAft>
                  <a:spcPct val="0"/>
                </a:spcAft>
                <a:defRPr/>
              </a:pPr>
              <a:t>2/19/2014</a:t>
            </a:fld>
            <a:endParaRPr lang="en-US" dirty="0">
              <a:solidFill>
                <a:prstClr val="black"/>
              </a:solidFill>
              <a:latin typeface="Arial" pitchFamily="34" charset="0"/>
              <a:cs typeface="Arial" pitchFamily="34"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defRPr/>
            </a:pPr>
            <a:fld id="{896F203F-03C0-4298-B640-2B659D15BCAB}" type="slidenum">
              <a:rPr lang="en-US">
                <a:solidFill>
                  <a:prstClr val="black"/>
                </a:solidFill>
                <a:latin typeface="Arial" pitchFamily="34" charset="0"/>
                <a:cs typeface="Arial" pitchFamily="34" charset="0"/>
              </a:rPr>
              <a:pPr fontAlgn="base">
                <a:spcBef>
                  <a:spcPct val="0"/>
                </a:spcBef>
                <a:spcAft>
                  <a:spcPct val="0"/>
                </a:spcAft>
                <a:defRPr/>
              </a:pPr>
              <a:t>‹#›</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164264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defRPr/>
            </a:pPr>
            <a:fld id="{B3DC184D-201B-4DD0-BF85-959283C70A34}" type="datetime1">
              <a:rPr lang="en-US">
                <a:solidFill>
                  <a:prstClr val="black"/>
                </a:solidFill>
                <a:latin typeface="Arial" pitchFamily="34" charset="0"/>
                <a:cs typeface="Arial" pitchFamily="34" charset="0"/>
              </a:rPr>
              <a:pPr fontAlgn="base">
                <a:spcBef>
                  <a:spcPct val="0"/>
                </a:spcBef>
                <a:spcAft>
                  <a:spcPct val="0"/>
                </a:spcAft>
                <a:defRPr/>
              </a:pPr>
              <a:t>2/19/2014</a:t>
            </a:fld>
            <a:endParaRPr lang="en-US" dirty="0">
              <a:solidFill>
                <a:prstClr val="black"/>
              </a:solidFill>
              <a:latin typeface="Arial" pitchFamily="34" charset="0"/>
              <a:cs typeface="Arial" pitchFamily="34"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defRPr/>
            </a:pPr>
            <a:endParaRPr lang="en-US" dirty="0">
              <a:solidFill>
                <a:prstClr val="black"/>
              </a:solidFill>
              <a:latin typeface="Arial" pitchFamily="34" charset="0"/>
              <a:cs typeface="Arial" pitchFamily="34"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defRPr/>
            </a:pPr>
            <a:fld id="{FC0D004E-C4C6-4010-9A3B-95C8B51CB5E9}" type="slidenum">
              <a:rPr lang="en-US">
                <a:solidFill>
                  <a:prstClr val="black"/>
                </a:solidFill>
                <a:latin typeface="Arial" pitchFamily="34" charset="0"/>
                <a:cs typeface="Arial" pitchFamily="34" charset="0"/>
              </a:rPr>
              <a:pPr fontAlgn="base">
                <a:spcBef>
                  <a:spcPct val="0"/>
                </a:spcBef>
                <a:spcAft>
                  <a:spcPct val="0"/>
                </a:spcAft>
                <a:defRPr/>
              </a:pPr>
              <a:t>‹#›</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70015486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a:solidFill>
            <a:srgbClr val="254163"/>
          </a:solid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DOT Seal (without words)-01.png"/>
          <p:cNvPicPr>
            <a:picLocks noChangeAspect="1"/>
          </p:cNvPicPr>
          <p:nvPr/>
        </p:nvPicPr>
        <p:blipFill>
          <a:blip r:embed="rId15" cstate="print"/>
          <a:stretch>
            <a:fillRect/>
          </a:stretch>
        </p:blipFill>
        <p:spPr>
          <a:xfrm>
            <a:off x="8602125" y="6324600"/>
            <a:ext cx="465675" cy="457200"/>
          </a:xfrm>
          <a:prstGeom prst="rect">
            <a:avLst/>
          </a:prstGeom>
        </p:spPr>
      </p:pic>
    </p:spTree>
    <p:extLst>
      <p:ext uri="{BB962C8B-B14F-4D97-AF65-F5344CB8AC3E}">
        <p14:creationId xmlns:p14="http://schemas.microsoft.com/office/powerpoint/2010/main" val="2655476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bg1"/>
          </a:solidFill>
          <a:latin typeface="Century Schoolbook"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2" y="-9526"/>
            <a:ext cx="9391469" cy="7772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2" name="Title 1"/>
          <p:cNvSpPr>
            <a:spLocks noGrp="1"/>
          </p:cNvSpPr>
          <p:nvPr>
            <p:ph type="title"/>
          </p:nvPr>
        </p:nvSpPr>
        <p:spPr/>
        <p:txBody>
          <a:bodyPr>
            <a:normAutofit fontScale="90000"/>
          </a:bodyPr>
          <a:lstStyle/>
          <a:p>
            <a:r>
              <a:rPr lang="en-US" dirty="0" smtClean="0"/>
              <a:t>StrongPorts Initiatives - FY2014</a:t>
            </a:r>
            <a:endParaRPr lang="en-US" dirty="0"/>
          </a:p>
        </p:txBody>
      </p:sp>
      <p:sp>
        <p:nvSpPr>
          <p:cNvPr id="3" name="Content Placeholder 2"/>
          <p:cNvSpPr>
            <a:spLocks noGrp="1"/>
          </p:cNvSpPr>
          <p:nvPr>
            <p:ph idx="1"/>
          </p:nvPr>
        </p:nvSpPr>
        <p:spPr>
          <a:xfrm>
            <a:off x="457200" y="1600200"/>
            <a:ext cx="8229600" cy="5562600"/>
          </a:xfrm>
        </p:spPr>
        <p:txBody>
          <a:bodyPr>
            <a:normAutofit/>
          </a:bodyPr>
          <a:lstStyle/>
          <a:p>
            <a:pPr marL="0" indent="0">
              <a:buNone/>
            </a:pP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Working with State Departments of Transportation, Metropolitan Planning Organizations, and ports to include water transportation in </a:t>
            </a:r>
            <a:r>
              <a:rPr lang="en-US" sz="2400" dirty="0" smtClean="0">
                <a:latin typeface="Arial" panose="020B0604020202020204" pitchFamily="34" charset="0"/>
                <a:cs typeface="Arial" panose="020B0604020202020204" pitchFamily="34" charset="0"/>
              </a:rPr>
              <a:t>State and Regional </a:t>
            </a:r>
            <a:r>
              <a:rPr lang="en-US" sz="2400" dirty="0" smtClean="0">
                <a:latin typeface="Arial" panose="020B0604020202020204" pitchFamily="34" charset="0"/>
                <a:cs typeface="Arial" panose="020B0604020202020204" pitchFamily="34" charset="0"/>
              </a:rPr>
              <a:t>freight and passenger transportation plans</a:t>
            </a:r>
            <a:br>
              <a:rPr lang="en-US" sz="2400" dirty="0" smtClean="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Collection of Investment Plan Best Practices and </a:t>
            </a:r>
            <a:r>
              <a:rPr lang="en-US" sz="2400" dirty="0" smtClean="0">
                <a:latin typeface="Arial" panose="020B0604020202020204" pitchFamily="34" charset="0"/>
                <a:cs typeface="Arial" panose="020B0604020202020204" pitchFamily="34" charset="0"/>
              </a:rPr>
              <a:t>Tools, Developed </a:t>
            </a:r>
            <a:r>
              <a:rPr lang="en-US" sz="2400" dirty="0">
                <a:latin typeface="Arial" panose="020B0604020202020204" pitchFamily="34" charset="0"/>
                <a:cs typeface="Arial" panose="020B0604020202020204" pitchFamily="34" charset="0"/>
              </a:rPr>
              <a:t>by industry experts under a cooperative agreement between AAPA and the Maritime Administration</a:t>
            </a:r>
          </a:p>
          <a:p>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lgn="r">
              <a:defRPr/>
            </a:pPr>
            <a:fld id="{D008B9E7-D4EF-4BF5-982A-3EA744CC2E72}" type="slidenum">
              <a:rPr lang="en-US" smtClean="0">
                <a:solidFill>
                  <a:prstClr val="black"/>
                </a:solidFill>
              </a:rPr>
              <a:pPr algn="r">
                <a:defRPr/>
              </a:pPr>
              <a:t>1</a:t>
            </a:fld>
            <a:endParaRPr lang="en-US" dirty="0">
              <a:solidFill>
                <a:prstClr val="black"/>
              </a:solidFill>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1143000"/>
            <a:ext cx="46901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OTHQEWFS101\VDI_User_Profiles\stephen.shafer\Desktop\Picture1.png"/>
          <p:cNvPicPr>
            <a:picLocks noChangeAspect="1" noChangeArrowheads="1"/>
          </p:cNvPicPr>
          <p:nvPr/>
        </p:nvPicPr>
        <p:blipFill rotWithShape="1">
          <a:blip r:embed="rId5">
            <a:extLst>
              <a:ext uri="{28A0092B-C50C-407E-A947-70E740481C1C}">
                <a14:useLocalDpi xmlns:a14="http://schemas.microsoft.com/office/drawing/2010/main" val="0"/>
              </a:ext>
            </a:extLst>
          </a:blip>
          <a:srcRect l="16361" b="18197"/>
          <a:stretch/>
        </p:blipFill>
        <p:spPr bwMode="auto">
          <a:xfrm>
            <a:off x="533400" y="4514193"/>
            <a:ext cx="5990897" cy="1277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508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2" y="-9526"/>
            <a:ext cx="9391469" cy="7772400"/>
          </a:xfrm>
          <a:prstGeom prst="rect">
            <a:avLst/>
          </a:prstGeom>
          <a:noFill/>
          <a:ln>
            <a:noFill/>
          </a:ln>
          <a:effectLst/>
          <a:extLst/>
        </p:spPr>
      </p:pic>
      <p:sp>
        <p:nvSpPr>
          <p:cNvPr id="5" name="Title 4"/>
          <p:cNvSpPr>
            <a:spLocks noGrp="1"/>
          </p:cNvSpPr>
          <p:nvPr>
            <p:ph type="title"/>
          </p:nvPr>
        </p:nvSpPr>
        <p:spPr/>
        <p:txBody>
          <a:bodyPr>
            <a:normAutofit/>
          </a:bodyPr>
          <a:lstStyle/>
          <a:p>
            <a:r>
              <a:rPr lang="en-US" sz="3600" dirty="0" smtClean="0"/>
              <a:t>Port Planning &amp; Investment Toolkit</a:t>
            </a:r>
            <a:endParaRPr lang="en-US" sz="3600" dirty="0"/>
          </a:p>
        </p:txBody>
      </p:sp>
      <p:sp>
        <p:nvSpPr>
          <p:cNvPr id="3" name="Content Placeholder 2"/>
          <p:cNvSpPr>
            <a:spLocks noGrp="1"/>
          </p:cNvSpPr>
          <p:nvPr>
            <p:ph idx="1"/>
          </p:nvPr>
        </p:nvSpPr>
        <p:spPr/>
        <p:txBody>
          <a:bodyPr>
            <a:noAutofit/>
          </a:bodyPr>
          <a:lstStyle/>
          <a:p>
            <a:pPr marL="0" indent="0">
              <a:buNone/>
            </a:pPr>
            <a:endParaRPr lang="en-US" sz="2400" dirty="0" smtClean="0">
              <a:cs typeface="Helvetica" panose="020B0604020202020204" pitchFamily="34" charset="0"/>
            </a:endParaRPr>
          </a:p>
          <a:p>
            <a:pPr marL="0" indent="0">
              <a:buNone/>
            </a:pPr>
            <a:endParaRPr lang="en-US" sz="2400" dirty="0">
              <a:cs typeface="Helvetica" panose="020B0604020202020204" pitchFamily="34" charset="0"/>
            </a:endParaRPr>
          </a:p>
          <a:p>
            <a:pPr marL="0" indent="0">
              <a:buNone/>
            </a:pPr>
            <a:endParaRPr lang="en-US" sz="2400" dirty="0" smtClean="0">
              <a:cs typeface="Helvetica" panose="020B0604020202020204" pitchFamily="34" charset="0"/>
            </a:endParaRPr>
          </a:p>
          <a:p>
            <a:pPr marL="0" indent="0">
              <a:buNone/>
            </a:pPr>
            <a:endParaRPr lang="en-US" sz="2400" dirty="0" smtClean="0">
              <a:cs typeface="Helvetica" panose="020B0604020202020204" pitchFamily="34" charset="0"/>
            </a:endParaRPr>
          </a:p>
          <a:p>
            <a:pPr marL="0" indent="0">
              <a:buNone/>
            </a:pPr>
            <a:endParaRPr lang="en-US" sz="2400" dirty="0">
              <a:cs typeface="Helvetica" panose="020B0604020202020204" pitchFamily="34" charset="0"/>
            </a:endParaRPr>
          </a:p>
        </p:txBody>
      </p:sp>
      <p:sp>
        <p:nvSpPr>
          <p:cNvPr id="4" name="Slide Number Placeholder 3"/>
          <p:cNvSpPr>
            <a:spLocks noGrp="1"/>
          </p:cNvSpPr>
          <p:nvPr>
            <p:ph type="sldNum" sz="quarter" idx="12"/>
          </p:nvPr>
        </p:nvSpPr>
        <p:spPr/>
        <p:txBody>
          <a:bodyPr/>
          <a:lstStyle/>
          <a:p>
            <a:pPr algn="r">
              <a:defRPr/>
            </a:pPr>
            <a:fld id="{D008B9E7-D4EF-4BF5-982A-3EA744CC2E72}" type="slidenum">
              <a:rPr lang="en-US" smtClean="0">
                <a:solidFill>
                  <a:prstClr val="black"/>
                </a:solidFill>
              </a:rPr>
              <a:pPr algn="r">
                <a:defRPr/>
              </a:pPr>
              <a:t>2</a:t>
            </a:fld>
            <a:endParaRPr lang="en-US" dirty="0">
              <a:solidFill>
                <a:prstClr val="black"/>
              </a:solidFill>
            </a:endParaRPr>
          </a:p>
        </p:txBody>
      </p:sp>
      <p:sp>
        <p:nvSpPr>
          <p:cNvPr id="11" name="TextBox 10"/>
          <p:cNvSpPr txBox="1"/>
          <p:nvPr/>
        </p:nvSpPr>
        <p:spPr>
          <a:xfrm>
            <a:off x="180108" y="1565563"/>
            <a:ext cx="8811492" cy="5324535"/>
          </a:xfrm>
          <a:prstGeom prst="rect">
            <a:avLst/>
          </a:prstGeom>
          <a:noFill/>
        </p:spPr>
        <p:txBody>
          <a:bodyPr wrap="square" rtlCol="0">
            <a:spAutoFit/>
          </a:bodyPr>
          <a:lstStyle/>
          <a:p>
            <a:pPr fontAlgn="base">
              <a:spcBef>
                <a:spcPct val="0"/>
              </a:spcBef>
              <a:spcAft>
                <a:spcPct val="0"/>
              </a:spcAft>
            </a:pPr>
            <a:r>
              <a:rPr lang="en-US" sz="2000" b="1" dirty="0" smtClean="0">
                <a:solidFill>
                  <a:prstClr val="black"/>
                </a:solidFill>
                <a:latin typeface="Arial" panose="020B0604020202020204" pitchFamily="34" charset="0"/>
                <a:cs typeface="Arial" pitchFamily="34" charset="0"/>
              </a:rPr>
              <a:t>Purpose</a:t>
            </a:r>
            <a:endParaRPr lang="en-US" sz="2000" b="1" dirty="0">
              <a:solidFill>
                <a:prstClr val="black"/>
              </a:solidFill>
              <a:latin typeface="Arial" pitchFamily="34" charset="0"/>
              <a:cs typeface="Arial" pitchFamily="34" charset="0"/>
            </a:endParaRPr>
          </a:p>
          <a:p>
            <a:pPr fontAlgn="base">
              <a:spcBef>
                <a:spcPct val="0"/>
              </a:spcBef>
              <a:spcAft>
                <a:spcPct val="0"/>
              </a:spcAft>
            </a:pPr>
            <a:endParaRPr lang="en-US" sz="2000" b="1" dirty="0">
              <a:solidFill>
                <a:prstClr val="black"/>
              </a:solidFill>
              <a:latin typeface="Arial" pitchFamily="34" charset="0"/>
              <a:cs typeface="Arial" pitchFamily="34" charset="0"/>
            </a:endParaRPr>
          </a:p>
          <a:p>
            <a:pPr marL="342900" indent="-342900" fontAlgn="base">
              <a:spcBef>
                <a:spcPct val="0"/>
              </a:spcBef>
              <a:spcAft>
                <a:spcPct val="0"/>
              </a:spcAft>
              <a:buFont typeface="Arial" panose="020B0604020202020204" pitchFamily="34" charset="0"/>
              <a:buChar char="•"/>
            </a:pPr>
            <a:r>
              <a:rPr lang="en-US" sz="2000" dirty="0" smtClean="0">
                <a:solidFill>
                  <a:prstClr val="black"/>
                </a:solidFill>
                <a:latin typeface="Arial" pitchFamily="34" charset="0"/>
                <a:cs typeface="Arial" pitchFamily="34" charset="0"/>
              </a:rPr>
              <a:t>Help ports </a:t>
            </a:r>
            <a:r>
              <a:rPr lang="en-US" sz="2000" b="1" dirty="0" smtClean="0">
                <a:solidFill>
                  <a:prstClr val="black"/>
                </a:solidFill>
                <a:latin typeface="Arial" pitchFamily="34" charset="0"/>
                <a:cs typeface="Arial" pitchFamily="34" charset="0"/>
              </a:rPr>
              <a:t>attract </a:t>
            </a:r>
            <a:r>
              <a:rPr lang="en-US" sz="2000" b="1" dirty="0">
                <a:solidFill>
                  <a:prstClr val="black"/>
                </a:solidFill>
                <a:latin typeface="Arial" pitchFamily="34" charset="0"/>
                <a:cs typeface="Arial" pitchFamily="34" charset="0"/>
              </a:rPr>
              <a:t>funding for projects </a:t>
            </a:r>
            <a:r>
              <a:rPr lang="en-US" sz="2000" dirty="0">
                <a:solidFill>
                  <a:prstClr val="black"/>
                </a:solidFill>
                <a:latin typeface="Arial" pitchFamily="34" charset="0"/>
                <a:cs typeface="Arial" pitchFamily="34" charset="0"/>
              </a:rPr>
              <a:t>to improve, modernize and expand their </a:t>
            </a:r>
            <a:r>
              <a:rPr lang="en-US" sz="2000" dirty="0" smtClean="0">
                <a:solidFill>
                  <a:prstClr val="black"/>
                </a:solidFill>
                <a:latin typeface="Arial" pitchFamily="34" charset="0"/>
                <a:cs typeface="Arial" pitchFamily="34" charset="0"/>
              </a:rPr>
              <a:t>facilities</a:t>
            </a:r>
          </a:p>
          <a:p>
            <a:pPr marL="342900" indent="-342900" fontAlgn="base">
              <a:spcBef>
                <a:spcPct val="0"/>
              </a:spcBef>
              <a:spcAft>
                <a:spcPct val="0"/>
              </a:spcAft>
              <a:buFont typeface="Arial" panose="020B0604020202020204" pitchFamily="34" charset="0"/>
              <a:buChar char="•"/>
            </a:pPr>
            <a:endParaRPr lang="en-US" sz="2000" dirty="0">
              <a:solidFill>
                <a:prstClr val="black"/>
              </a:solidFill>
              <a:latin typeface="Arial" pitchFamily="34" charset="0"/>
              <a:cs typeface="Arial" pitchFamily="34" charset="0"/>
            </a:endParaRPr>
          </a:p>
          <a:p>
            <a:pPr marL="342900" indent="-342900" fontAlgn="base">
              <a:spcBef>
                <a:spcPct val="0"/>
              </a:spcBef>
              <a:spcAft>
                <a:spcPct val="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Develop a freely available, best practices toolkit for all ports</a:t>
            </a:r>
          </a:p>
          <a:p>
            <a:pPr marL="342900" indent="-342900" fontAlgn="base">
              <a:spcBef>
                <a:spcPct val="0"/>
              </a:spcBef>
              <a:spcAft>
                <a:spcPct val="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fontAlgn="base">
              <a:spcBef>
                <a:spcPct val="0"/>
              </a:spcBef>
              <a:spcAft>
                <a:spcPct val="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A </a:t>
            </a:r>
            <a:r>
              <a:rPr lang="en-US" sz="2000" b="1" dirty="0" smtClean="0">
                <a:latin typeface="Arial" panose="020B0604020202020204" pitchFamily="34" charset="0"/>
                <a:cs typeface="Arial" panose="020B0604020202020204" pitchFamily="34" charset="0"/>
              </a:rPr>
              <a:t>joint venture </a:t>
            </a:r>
            <a:r>
              <a:rPr lang="en-US" sz="2000" dirty="0" smtClean="0">
                <a:latin typeface="Arial" panose="020B0604020202020204" pitchFamily="34" charset="0"/>
                <a:cs typeface="Arial" panose="020B0604020202020204" pitchFamily="34" charset="0"/>
              </a:rPr>
              <a:t>between AAPA, a working group of industry experts, and the Maritime Administration.</a:t>
            </a:r>
            <a:endParaRPr lang="en-US" sz="2000" dirty="0">
              <a:solidFill>
                <a:prstClr val="black"/>
              </a:solidFill>
              <a:latin typeface="Arial" pitchFamily="34" charset="0"/>
              <a:cs typeface="Arial" pitchFamily="34" charset="0"/>
            </a:endParaRPr>
          </a:p>
          <a:p>
            <a:pPr fontAlgn="base">
              <a:spcBef>
                <a:spcPct val="0"/>
              </a:spcBef>
              <a:spcAft>
                <a:spcPct val="0"/>
              </a:spcAft>
            </a:pPr>
            <a:endParaRPr lang="en-US" sz="2000" dirty="0">
              <a:solidFill>
                <a:prstClr val="black"/>
              </a:solidFill>
              <a:latin typeface="Arial" pitchFamily="34" charset="0"/>
              <a:cs typeface="Arial" pitchFamily="34" charset="0"/>
            </a:endParaRPr>
          </a:p>
          <a:p>
            <a:pPr fontAlgn="base">
              <a:spcBef>
                <a:spcPct val="0"/>
              </a:spcBef>
              <a:spcAft>
                <a:spcPct val="0"/>
              </a:spcAft>
            </a:pPr>
            <a:r>
              <a:rPr lang="en-US" sz="2000" b="1" dirty="0">
                <a:solidFill>
                  <a:prstClr val="black"/>
                </a:solidFill>
                <a:latin typeface="Arial" pitchFamily="34" charset="0"/>
                <a:cs typeface="Arial" pitchFamily="34" charset="0"/>
              </a:rPr>
              <a:t>The Working Group</a:t>
            </a:r>
          </a:p>
          <a:p>
            <a:pPr fontAlgn="base">
              <a:spcBef>
                <a:spcPct val="0"/>
              </a:spcBef>
              <a:spcAft>
                <a:spcPct val="0"/>
              </a:spcAft>
            </a:pPr>
            <a:endParaRPr lang="en-US" sz="2000" dirty="0">
              <a:solidFill>
                <a:prstClr val="black"/>
              </a:solidFill>
              <a:latin typeface="Arial" pitchFamily="34" charset="0"/>
              <a:cs typeface="Arial" pitchFamily="34" charset="0"/>
            </a:endParaRPr>
          </a:p>
          <a:p>
            <a:pPr marL="342900" lvl="1" indent="-342900">
              <a:spcBef>
                <a:spcPct val="0"/>
              </a:spcBef>
              <a:buFont typeface="Arial" panose="020B0604020202020204" pitchFamily="34" charset="0"/>
              <a:buChar char="•"/>
            </a:pPr>
            <a:r>
              <a:rPr lang="en-US" sz="2000" dirty="0">
                <a:latin typeface="Arial" panose="020B0604020202020204" pitchFamily="34" charset="0"/>
                <a:cs typeface="Arial" panose="020B0604020202020204" pitchFamily="34" charset="0"/>
              </a:rPr>
              <a:t>Composed of </a:t>
            </a:r>
            <a:r>
              <a:rPr lang="en-US" sz="2000" dirty="0" smtClean="0">
                <a:latin typeface="Arial" panose="020B0604020202020204" pitchFamily="34" charset="0"/>
                <a:cs typeface="Arial" panose="020B0604020202020204" pitchFamily="34" charset="0"/>
              </a:rPr>
              <a:t>approximately 55 </a:t>
            </a:r>
            <a:r>
              <a:rPr lang="en-US" sz="2000" dirty="0">
                <a:latin typeface="Arial" panose="020B0604020202020204" pitchFamily="34" charset="0"/>
                <a:cs typeface="Arial" panose="020B0604020202020204" pitchFamily="34" charset="0"/>
              </a:rPr>
              <a:t>technical experts</a:t>
            </a:r>
          </a:p>
          <a:p>
            <a:pPr marL="342900" lvl="1" indent="-342900">
              <a:spcBef>
                <a:spcPct val="0"/>
              </a:spcBef>
              <a:buFont typeface="Arial" panose="020B0604020202020204" pitchFamily="34" charset="0"/>
              <a:buChar char="•"/>
            </a:pPr>
            <a:endParaRPr lang="en-US" sz="2000" dirty="0">
              <a:solidFill>
                <a:prstClr val="black"/>
              </a:solidFill>
              <a:latin typeface="Arial" pitchFamily="34" charset="0"/>
              <a:cs typeface="Arial" pitchFamily="34" charset="0"/>
            </a:endParaRPr>
          </a:p>
          <a:p>
            <a:pPr marL="342900" lvl="1" indent="-342900">
              <a:spcBef>
                <a:spcPct val="0"/>
              </a:spcBef>
              <a:buFont typeface="Arial" panose="020B0604020202020204" pitchFamily="34" charset="0"/>
              <a:buChar char="•"/>
            </a:pPr>
            <a:r>
              <a:rPr lang="en-US" sz="2000" dirty="0" smtClean="0">
                <a:solidFill>
                  <a:prstClr val="black"/>
                </a:solidFill>
                <a:latin typeface="Arial" pitchFamily="34" charset="0"/>
                <a:cs typeface="Arial" pitchFamily="34" charset="0"/>
              </a:rPr>
              <a:t>From </a:t>
            </a:r>
            <a:r>
              <a:rPr lang="en-US" sz="2000" dirty="0">
                <a:latin typeface="Arial" panose="020B0604020202020204" pitchFamily="34" charset="0"/>
                <a:cs typeface="Arial" panose="020B0604020202020204" pitchFamily="34" charset="0"/>
              </a:rPr>
              <a:t>ports, MPOs, universities, freight coalitions, operators, consulting, engineering, financial and legal </a:t>
            </a:r>
            <a:r>
              <a:rPr lang="en-US" sz="2000" dirty="0" smtClean="0">
                <a:latin typeface="Arial" panose="020B0604020202020204" pitchFamily="34" charset="0"/>
                <a:cs typeface="Arial" panose="020B0604020202020204" pitchFamily="34" charset="0"/>
              </a:rPr>
              <a:t>firms</a:t>
            </a:r>
            <a:endParaRPr lang="en-US" sz="2000" dirty="0">
              <a:solidFill>
                <a:prstClr val="black"/>
              </a:solidFill>
              <a:latin typeface="Arial" pitchFamily="34" charset="0"/>
              <a:cs typeface="Arial" pitchFamily="34" charset="0"/>
            </a:endParaRPr>
          </a:p>
          <a:p>
            <a:pPr fontAlgn="base">
              <a:spcBef>
                <a:spcPct val="0"/>
              </a:spcBef>
              <a:spcAft>
                <a:spcPct val="0"/>
              </a:spcAft>
            </a:pP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443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2" y="-9526"/>
            <a:ext cx="9391469" cy="7772400"/>
          </a:xfrm>
          <a:prstGeom prst="rect">
            <a:avLst/>
          </a:prstGeom>
          <a:noFill/>
          <a:ln>
            <a:noFill/>
          </a:ln>
          <a:effectLst/>
          <a:extLst/>
        </p:spPr>
      </p:pic>
      <p:sp>
        <p:nvSpPr>
          <p:cNvPr id="5" name="Title 4"/>
          <p:cNvSpPr>
            <a:spLocks noGrp="1"/>
          </p:cNvSpPr>
          <p:nvPr>
            <p:ph type="title"/>
          </p:nvPr>
        </p:nvSpPr>
        <p:spPr/>
        <p:txBody>
          <a:bodyPr>
            <a:normAutofit/>
          </a:bodyPr>
          <a:lstStyle/>
          <a:p>
            <a:r>
              <a:rPr lang="en-US" sz="3600" dirty="0"/>
              <a:t>Port Planning &amp; Investment Toolkit</a:t>
            </a:r>
          </a:p>
        </p:txBody>
      </p:sp>
      <p:sp>
        <p:nvSpPr>
          <p:cNvPr id="3" name="Content Placeholder 2"/>
          <p:cNvSpPr>
            <a:spLocks noGrp="1"/>
          </p:cNvSpPr>
          <p:nvPr>
            <p:ph idx="1"/>
          </p:nvPr>
        </p:nvSpPr>
        <p:spPr/>
        <p:txBody>
          <a:bodyPr>
            <a:noAutofit/>
          </a:bodyPr>
          <a:lstStyle/>
          <a:p>
            <a:pPr marL="0" indent="0">
              <a:buNone/>
            </a:pPr>
            <a:endParaRPr lang="en-US" sz="2400" dirty="0" smtClean="0">
              <a:cs typeface="Helvetica" panose="020B0604020202020204" pitchFamily="34" charset="0"/>
            </a:endParaRPr>
          </a:p>
          <a:p>
            <a:pPr marL="0" indent="0">
              <a:buNone/>
            </a:pPr>
            <a:endParaRPr lang="en-US" sz="2400" dirty="0">
              <a:cs typeface="Helvetica" panose="020B0604020202020204" pitchFamily="34" charset="0"/>
            </a:endParaRPr>
          </a:p>
          <a:p>
            <a:pPr marL="0" indent="0">
              <a:buNone/>
            </a:pPr>
            <a:endParaRPr lang="en-US" sz="2400" dirty="0" smtClean="0">
              <a:cs typeface="Helvetica" panose="020B0604020202020204" pitchFamily="34" charset="0"/>
            </a:endParaRPr>
          </a:p>
          <a:p>
            <a:pPr marL="0" indent="0">
              <a:buNone/>
            </a:pPr>
            <a:endParaRPr lang="en-US" sz="2400" dirty="0" smtClean="0">
              <a:cs typeface="Helvetica" panose="020B0604020202020204" pitchFamily="34" charset="0"/>
            </a:endParaRPr>
          </a:p>
          <a:p>
            <a:pPr marL="0" indent="0">
              <a:buNone/>
            </a:pPr>
            <a:endParaRPr lang="en-US" sz="2400" dirty="0">
              <a:cs typeface="Helvetica" panose="020B0604020202020204" pitchFamily="34" charset="0"/>
            </a:endParaRPr>
          </a:p>
        </p:txBody>
      </p:sp>
      <p:sp>
        <p:nvSpPr>
          <p:cNvPr id="4" name="Slide Number Placeholder 3"/>
          <p:cNvSpPr>
            <a:spLocks noGrp="1"/>
          </p:cNvSpPr>
          <p:nvPr>
            <p:ph type="sldNum" sz="quarter" idx="12"/>
          </p:nvPr>
        </p:nvSpPr>
        <p:spPr/>
        <p:txBody>
          <a:bodyPr/>
          <a:lstStyle/>
          <a:p>
            <a:pPr algn="r">
              <a:defRPr/>
            </a:pPr>
            <a:fld id="{D008B9E7-D4EF-4BF5-982A-3EA744CC2E72}" type="slidenum">
              <a:rPr lang="en-US" smtClean="0">
                <a:solidFill>
                  <a:prstClr val="black"/>
                </a:solidFill>
              </a:rPr>
              <a:pPr algn="r">
                <a:defRPr/>
              </a:pPr>
              <a:t>3</a:t>
            </a:fld>
            <a:endParaRPr lang="en-US" dirty="0">
              <a:solidFill>
                <a:prstClr val="black"/>
              </a:solidFill>
            </a:endParaRPr>
          </a:p>
        </p:txBody>
      </p:sp>
      <p:sp>
        <p:nvSpPr>
          <p:cNvPr id="11" name="TextBox 10"/>
          <p:cNvSpPr txBox="1"/>
          <p:nvPr/>
        </p:nvSpPr>
        <p:spPr>
          <a:xfrm>
            <a:off x="180108" y="1565563"/>
            <a:ext cx="9219063" cy="5909310"/>
          </a:xfrm>
          <a:prstGeom prst="rect">
            <a:avLst/>
          </a:prstGeom>
          <a:noFill/>
        </p:spPr>
        <p:txBody>
          <a:bodyPr wrap="square" rtlCol="0">
            <a:spAutoFit/>
          </a:bodyPr>
          <a:lstStyle/>
          <a:p>
            <a:pPr fontAlgn="base">
              <a:spcBef>
                <a:spcPct val="0"/>
              </a:spcBef>
              <a:spcAft>
                <a:spcPct val="0"/>
              </a:spcAft>
            </a:pPr>
            <a:r>
              <a:rPr lang="en-US" sz="2000" b="1" dirty="0" smtClean="0">
                <a:solidFill>
                  <a:prstClr val="black"/>
                </a:solidFill>
                <a:latin typeface="Arial" pitchFamily="34" charset="0"/>
                <a:cs typeface="Arial" pitchFamily="34" charset="0"/>
              </a:rPr>
              <a:t>Expected Outcomes</a:t>
            </a:r>
            <a:endParaRPr lang="en-US" sz="2000" b="1" dirty="0">
              <a:solidFill>
                <a:prstClr val="black"/>
              </a:solidFill>
              <a:latin typeface="Arial" pitchFamily="34" charset="0"/>
              <a:cs typeface="Arial" pitchFamily="34" charset="0"/>
            </a:endParaRPr>
          </a:p>
          <a:p>
            <a:pPr fontAlgn="base">
              <a:spcBef>
                <a:spcPct val="0"/>
              </a:spcBef>
              <a:spcAft>
                <a:spcPct val="0"/>
              </a:spcAft>
            </a:pPr>
            <a:endParaRPr lang="en-US" sz="2000" b="1" dirty="0">
              <a:solidFill>
                <a:prstClr val="black"/>
              </a:solidFill>
              <a:latin typeface="Arial" pitchFamily="34" charset="0"/>
              <a:cs typeface="Arial" pitchFamily="34" charset="0"/>
            </a:endParaRPr>
          </a:p>
          <a:p>
            <a:pPr fontAlgn="base">
              <a:spcBef>
                <a:spcPct val="0"/>
              </a:spcBef>
              <a:spcAft>
                <a:spcPct val="0"/>
              </a:spcAft>
            </a:pPr>
            <a:r>
              <a:rPr lang="en-US" sz="2000" dirty="0" smtClean="0">
                <a:solidFill>
                  <a:prstClr val="black"/>
                </a:solidFill>
                <a:latin typeface="Arial" pitchFamily="34" charset="0"/>
                <a:cs typeface="Arial" pitchFamily="34" charset="0"/>
              </a:rPr>
              <a:t>Clear</a:t>
            </a:r>
            <a:r>
              <a:rPr lang="en-US" sz="2000" dirty="0">
                <a:solidFill>
                  <a:prstClr val="black"/>
                </a:solidFill>
                <a:latin typeface="Arial" pitchFamily="34" charset="0"/>
                <a:cs typeface="Arial" pitchFamily="34" charset="0"/>
              </a:rPr>
              <a:t>, concise and functional </a:t>
            </a:r>
            <a:r>
              <a:rPr lang="en-US" sz="2000" b="1" dirty="0">
                <a:solidFill>
                  <a:prstClr val="black"/>
                </a:solidFill>
                <a:latin typeface="Arial" pitchFamily="34" charset="0"/>
                <a:cs typeface="Arial" pitchFamily="34" charset="0"/>
              </a:rPr>
              <a:t>investment grade </a:t>
            </a:r>
            <a:r>
              <a:rPr lang="en-US" sz="2000" b="1" dirty="0" smtClean="0">
                <a:solidFill>
                  <a:prstClr val="black"/>
                </a:solidFill>
                <a:latin typeface="Arial" pitchFamily="34" charset="0"/>
                <a:cs typeface="Arial" pitchFamily="34" charset="0"/>
              </a:rPr>
              <a:t>plans</a:t>
            </a:r>
          </a:p>
          <a:p>
            <a:pPr marL="514350" indent="-285750" fontAlgn="base">
              <a:spcBef>
                <a:spcPct val="0"/>
              </a:spcBef>
              <a:spcAft>
                <a:spcPct val="0"/>
              </a:spcAft>
              <a:buFont typeface="Arial" panose="020B0604020202020204" pitchFamily="34" charset="0"/>
              <a:buChar char="•"/>
            </a:pPr>
            <a:endParaRPr lang="en-US" sz="2000" dirty="0">
              <a:solidFill>
                <a:prstClr val="black"/>
              </a:solidFill>
              <a:latin typeface="Arial" pitchFamily="34" charset="0"/>
              <a:cs typeface="Arial" pitchFamily="34" charset="0"/>
            </a:endParaRPr>
          </a:p>
          <a:p>
            <a:pPr marL="971550" lvl="1" indent="-285750" fontAlgn="base">
              <a:spcBef>
                <a:spcPct val="0"/>
              </a:spcBef>
              <a:spcAft>
                <a:spcPct val="0"/>
              </a:spcAft>
              <a:buFont typeface="Arial" panose="020B0604020202020204" pitchFamily="34" charset="0"/>
              <a:buChar char="•"/>
            </a:pPr>
            <a:r>
              <a:rPr lang="en-US" sz="2000" dirty="0" smtClean="0">
                <a:solidFill>
                  <a:prstClr val="black"/>
                </a:solidFill>
                <a:latin typeface="Arial" pitchFamily="34" charset="0"/>
                <a:cs typeface="Arial" pitchFamily="34" charset="0"/>
              </a:rPr>
              <a:t>Clearly identify </a:t>
            </a:r>
            <a:r>
              <a:rPr lang="en-US" sz="2000" b="1" dirty="0" smtClean="0">
                <a:solidFill>
                  <a:prstClr val="black"/>
                </a:solidFill>
                <a:latin typeface="Arial" pitchFamily="34" charset="0"/>
                <a:cs typeface="Arial" pitchFamily="34" charset="0"/>
              </a:rPr>
              <a:t>future port needs</a:t>
            </a:r>
            <a:r>
              <a:rPr lang="en-US" sz="2000" dirty="0">
                <a:solidFill>
                  <a:prstClr val="black"/>
                </a:solidFill>
                <a:latin typeface="Arial" pitchFamily="34" charset="0"/>
                <a:cs typeface="Arial" pitchFamily="34" charset="0"/>
              </a:rPr>
              <a:t>;</a:t>
            </a:r>
            <a:endParaRPr lang="en-US" sz="2000" dirty="0" smtClean="0">
              <a:solidFill>
                <a:prstClr val="black"/>
              </a:solidFill>
              <a:latin typeface="Arial" pitchFamily="34" charset="0"/>
              <a:cs typeface="Arial" pitchFamily="34" charset="0"/>
            </a:endParaRPr>
          </a:p>
          <a:p>
            <a:pPr marL="971550" lvl="1" indent="-285750" fontAlgn="base">
              <a:spcBef>
                <a:spcPct val="0"/>
              </a:spcBef>
              <a:spcAft>
                <a:spcPct val="0"/>
              </a:spcAft>
              <a:buFont typeface="Arial" panose="020B0604020202020204" pitchFamily="34" charset="0"/>
              <a:buChar char="•"/>
            </a:pPr>
            <a:r>
              <a:rPr lang="en-US" sz="2000" dirty="0" smtClean="0">
                <a:solidFill>
                  <a:prstClr val="black"/>
                </a:solidFill>
                <a:latin typeface="Arial" pitchFamily="34" charset="0"/>
                <a:cs typeface="Arial" pitchFamily="34" charset="0"/>
              </a:rPr>
              <a:t>Determine the most </a:t>
            </a:r>
            <a:r>
              <a:rPr lang="en-US" sz="2000" b="1" dirty="0" smtClean="0">
                <a:solidFill>
                  <a:prstClr val="black"/>
                </a:solidFill>
                <a:latin typeface="Arial" pitchFamily="34" charset="0"/>
                <a:cs typeface="Arial" pitchFamily="34" charset="0"/>
              </a:rPr>
              <a:t>cost-effective</a:t>
            </a:r>
            <a:r>
              <a:rPr lang="en-US" sz="2000" dirty="0" smtClean="0">
                <a:solidFill>
                  <a:prstClr val="black"/>
                </a:solidFill>
                <a:latin typeface="Arial" pitchFamily="34" charset="0"/>
                <a:cs typeface="Arial" pitchFamily="34" charset="0"/>
              </a:rPr>
              <a:t>, sustainable and efficient </a:t>
            </a:r>
            <a:r>
              <a:rPr lang="en-US" sz="2000" b="1" dirty="0" smtClean="0">
                <a:solidFill>
                  <a:prstClr val="black"/>
                </a:solidFill>
                <a:latin typeface="Arial" pitchFamily="34" charset="0"/>
                <a:cs typeface="Arial" pitchFamily="34" charset="0"/>
              </a:rPr>
              <a:t>solutions</a:t>
            </a:r>
            <a:r>
              <a:rPr lang="en-US" sz="2000" dirty="0" smtClean="0">
                <a:solidFill>
                  <a:prstClr val="black"/>
                </a:solidFill>
                <a:latin typeface="Arial" pitchFamily="34" charset="0"/>
                <a:cs typeface="Arial" pitchFamily="34" charset="0"/>
              </a:rPr>
              <a:t> to port problems; and</a:t>
            </a:r>
          </a:p>
          <a:p>
            <a:pPr marL="971550" lvl="1" indent="-285750" fontAlgn="base">
              <a:spcBef>
                <a:spcPct val="0"/>
              </a:spcBef>
              <a:spcAft>
                <a:spcPct val="0"/>
              </a:spcAft>
              <a:buFont typeface="Arial" panose="020B0604020202020204" pitchFamily="34" charset="0"/>
              <a:buChar char="•"/>
            </a:pPr>
            <a:r>
              <a:rPr lang="en-US" sz="2000" dirty="0" smtClean="0">
                <a:solidFill>
                  <a:prstClr val="black"/>
                </a:solidFill>
                <a:latin typeface="Arial" pitchFamily="34" charset="0"/>
                <a:cs typeface="Arial" pitchFamily="34" charset="0"/>
              </a:rPr>
              <a:t>Widespread use of industry developed </a:t>
            </a:r>
            <a:r>
              <a:rPr lang="en-US" sz="2000" b="1" dirty="0" smtClean="0">
                <a:solidFill>
                  <a:prstClr val="black"/>
                </a:solidFill>
                <a:latin typeface="Arial" pitchFamily="34" charset="0"/>
                <a:cs typeface="Arial" pitchFamily="34" charset="0"/>
              </a:rPr>
              <a:t>plan elements and best practices</a:t>
            </a:r>
            <a:r>
              <a:rPr lang="en-US" sz="2000" dirty="0" smtClean="0">
                <a:solidFill>
                  <a:prstClr val="black"/>
                </a:solidFill>
                <a:latin typeface="Arial" pitchFamily="34" charset="0"/>
                <a:cs typeface="Arial" pitchFamily="34" charset="0"/>
              </a:rPr>
              <a:t>. </a:t>
            </a:r>
          </a:p>
          <a:p>
            <a:pPr marL="971550" lvl="1" indent="-285750" fontAlgn="base">
              <a:spcBef>
                <a:spcPct val="0"/>
              </a:spcBef>
              <a:spcAft>
                <a:spcPct val="0"/>
              </a:spcAft>
              <a:buFont typeface="Arial" panose="020B0604020202020204" pitchFamily="34" charset="0"/>
              <a:buChar char="•"/>
            </a:pPr>
            <a:endParaRPr lang="en-US" sz="2000" dirty="0">
              <a:solidFill>
                <a:prstClr val="black"/>
              </a:solidFill>
              <a:latin typeface="Arial" pitchFamily="34" charset="0"/>
              <a:cs typeface="Arial" pitchFamily="34" charset="0"/>
            </a:endParaRPr>
          </a:p>
          <a:p>
            <a:pPr marL="0" lvl="1" fontAlgn="base">
              <a:spcBef>
                <a:spcPct val="0"/>
              </a:spcBef>
              <a:spcAft>
                <a:spcPct val="0"/>
              </a:spcAft>
            </a:pPr>
            <a:r>
              <a:rPr lang="en-US" sz="2000" dirty="0" smtClean="0">
                <a:latin typeface="Arial" panose="020B0604020202020204" pitchFamily="34" charset="0"/>
                <a:cs typeface="Arial" panose="020B0604020202020204" pitchFamily="34" charset="0"/>
              </a:rPr>
              <a:t>Assist </a:t>
            </a:r>
            <a:r>
              <a:rPr lang="en-US" sz="2000" dirty="0">
                <a:latin typeface="Arial" panose="020B0604020202020204" pitchFamily="34" charset="0"/>
                <a:cs typeface="Arial" panose="020B0604020202020204" pitchFamily="34" charset="0"/>
              </a:rPr>
              <a:t>ports in </a:t>
            </a:r>
            <a:r>
              <a:rPr lang="en-US" sz="2000" b="1" dirty="0">
                <a:latin typeface="Arial" panose="020B0604020202020204" pitchFamily="34" charset="0"/>
                <a:cs typeface="Arial" panose="020B0604020202020204" pitchFamily="34" charset="0"/>
              </a:rPr>
              <a:t>obtaining </a:t>
            </a:r>
            <a:r>
              <a:rPr lang="en-US" sz="2000" b="1" dirty="0" smtClean="0">
                <a:latin typeface="Arial" panose="020B0604020202020204" pitchFamily="34" charset="0"/>
                <a:cs typeface="Arial" panose="020B0604020202020204" pitchFamily="34" charset="0"/>
              </a:rPr>
              <a:t>funding</a:t>
            </a:r>
            <a:endParaRPr lang="en-US" sz="2000" b="1" dirty="0">
              <a:latin typeface="Arial" panose="020B0604020202020204" pitchFamily="34" charset="0"/>
              <a:cs typeface="Arial" panose="020B0604020202020204" pitchFamily="34" charset="0"/>
            </a:endParaRPr>
          </a:p>
          <a:p>
            <a:pPr marL="685800" lvl="1" fontAlgn="base">
              <a:spcBef>
                <a:spcPct val="0"/>
              </a:spcBef>
              <a:spcAft>
                <a:spcPct val="0"/>
              </a:spcAft>
            </a:pPr>
            <a:endParaRPr lang="en-US" sz="2000" dirty="0">
              <a:latin typeface="Arial" panose="020B0604020202020204" pitchFamily="34" charset="0"/>
              <a:cs typeface="Arial" panose="020B0604020202020204" pitchFamily="34" charset="0"/>
            </a:endParaRPr>
          </a:p>
          <a:p>
            <a:pPr marL="974725" lvl="1" indent="-288925" fontAlgn="base">
              <a:spcBef>
                <a:spcPct val="0"/>
              </a:spcBef>
              <a:spcAft>
                <a:spcPct val="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Have </a:t>
            </a:r>
            <a:r>
              <a:rPr lang="en-US" sz="2000" dirty="0" smtClean="0">
                <a:latin typeface="Arial" panose="020B0604020202020204" pitchFamily="34" charset="0"/>
                <a:cs typeface="Arial" panose="020B0604020202020204" pitchFamily="34" charset="0"/>
              </a:rPr>
              <a:t>port </a:t>
            </a:r>
            <a:r>
              <a:rPr lang="en-US" sz="2000" dirty="0" smtClean="0">
                <a:latin typeface="Arial" panose="020B0604020202020204" pitchFamily="34" charset="0"/>
                <a:cs typeface="Arial" panose="020B0604020202020204" pitchFamily="34" charset="0"/>
              </a:rPr>
              <a:t>infrastructure projects </a:t>
            </a:r>
            <a:r>
              <a:rPr lang="en-US" sz="2000" dirty="0" smtClean="0">
                <a:latin typeface="Arial" panose="020B0604020202020204" pitchFamily="34" charset="0"/>
                <a:cs typeface="Arial" panose="020B0604020202020204" pitchFamily="34" charset="0"/>
              </a:rPr>
              <a:t>accepted into </a:t>
            </a:r>
            <a:r>
              <a:rPr lang="en-US" sz="2000" b="1" dirty="0" smtClean="0">
                <a:latin typeface="Arial" panose="020B0604020202020204" pitchFamily="34" charset="0"/>
                <a:cs typeface="Arial" panose="020B0604020202020204" pitchFamily="34" charset="0"/>
              </a:rPr>
              <a:t>MPO and state transportation programs </a:t>
            </a:r>
            <a:r>
              <a:rPr lang="en-US" sz="2000" dirty="0" smtClean="0">
                <a:latin typeface="Arial" panose="020B0604020202020204" pitchFamily="34" charset="0"/>
                <a:cs typeface="Arial" panose="020B0604020202020204" pitchFamily="34" charset="0"/>
              </a:rPr>
              <a:t>for </a:t>
            </a:r>
            <a:r>
              <a:rPr lang="en-US" sz="2000" b="1" dirty="0" smtClean="0">
                <a:latin typeface="Arial" panose="020B0604020202020204" pitchFamily="34" charset="0"/>
                <a:cs typeface="Arial" panose="020B0604020202020204" pitchFamily="34" charset="0"/>
              </a:rPr>
              <a:t>formula </a:t>
            </a:r>
            <a:r>
              <a:rPr lang="en-US" sz="2000" b="1" smtClean="0">
                <a:latin typeface="Arial" panose="020B0604020202020204" pitchFamily="34" charset="0"/>
                <a:cs typeface="Arial" panose="020B0604020202020204" pitchFamily="34" charset="0"/>
              </a:rPr>
              <a:t>funding eligibility</a:t>
            </a:r>
            <a:r>
              <a:rPr lang="en-US" sz="2000" smtClean="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marL="974725" lvl="1" indent="-288925" fontAlgn="base">
              <a:spcBef>
                <a:spcPct val="0"/>
              </a:spcBef>
              <a:spcAft>
                <a:spcPct val="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Position port projects for </a:t>
            </a:r>
            <a:r>
              <a:rPr lang="en-US" sz="2000" b="1" dirty="0" smtClean="0">
                <a:latin typeface="Arial" panose="020B0604020202020204" pitchFamily="34" charset="0"/>
                <a:cs typeface="Arial" panose="020B0604020202020204" pitchFamily="34" charset="0"/>
              </a:rPr>
              <a:t>federal funding </a:t>
            </a:r>
            <a:r>
              <a:rPr lang="en-US" sz="2000" dirty="0" smtClean="0">
                <a:latin typeface="Arial" panose="020B0604020202020204" pitchFamily="34" charset="0"/>
                <a:cs typeface="Arial" panose="020B0604020202020204" pitchFamily="34" charset="0"/>
              </a:rPr>
              <a:t>such as TIGER grants; and </a:t>
            </a:r>
          </a:p>
          <a:p>
            <a:pPr marL="974725" lvl="1" indent="-288925" fontAlgn="base">
              <a:spcBef>
                <a:spcPct val="0"/>
              </a:spcBef>
              <a:spcAft>
                <a:spcPct val="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Assist ports in obtaining </a:t>
            </a:r>
            <a:r>
              <a:rPr lang="en-US" sz="2000" b="1" dirty="0" smtClean="0">
                <a:latin typeface="Arial" panose="020B0604020202020204" pitchFamily="34" charset="0"/>
                <a:cs typeface="Arial" panose="020B0604020202020204" pitchFamily="34" charset="0"/>
              </a:rPr>
              <a:t>private sector investment funds</a:t>
            </a:r>
            <a:r>
              <a:rPr lang="en-US" sz="2000" dirty="0" smtClean="0">
                <a:latin typeface="Arial" panose="020B0604020202020204" pitchFamily="34" charset="0"/>
                <a:cs typeface="Arial" panose="020B0604020202020204" pitchFamily="34" charset="0"/>
              </a:rPr>
              <a:t>.</a:t>
            </a:r>
            <a:r>
              <a:rPr lang="en-US" sz="2000" dirty="0" smtClean="0">
                <a:solidFill>
                  <a:prstClr val="black"/>
                </a:solidFill>
                <a:latin typeface="Arial" pitchFamily="34" charset="0"/>
                <a:cs typeface="Arial" pitchFamily="34" charset="0"/>
              </a:rPr>
              <a:t> </a:t>
            </a:r>
          </a:p>
          <a:p>
            <a:pPr marL="514350" indent="-285750" fontAlgn="base">
              <a:spcBef>
                <a:spcPct val="0"/>
              </a:spcBef>
              <a:spcAft>
                <a:spcPct val="0"/>
              </a:spcAft>
              <a:buFont typeface="Arial" panose="020B0604020202020204" pitchFamily="34" charset="0"/>
              <a:buChar char="•"/>
            </a:pPr>
            <a:endParaRPr lang="en-US" sz="2000" dirty="0" smtClean="0">
              <a:solidFill>
                <a:prstClr val="black"/>
              </a:solidFill>
              <a:latin typeface="Arial" pitchFamily="34" charset="0"/>
              <a:cs typeface="Arial" pitchFamily="34" charset="0"/>
            </a:endParaRPr>
          </a:p>
          <a:p>
            <a:pPr marL="514350" indent="-285750" fontAlgn="base">
              <a:spcBef>
                <a:spcPct val="0"/>
              </a:spcBef>
              <a:spcAft>
                <a:spcPct val="0"/>
              </a:spcAft>
              <a:buFont typeface="Arial" panose="020B0604020202020204" pitchFamily="34" charset="0"/>
              <a:buChar char="•"/>
            </a:pPr>
            <a:endParaRPr lang="en-US" sz="2000" dirty="0" smtClean="0">
              <a:solidFill>
                <a:prstClr val="black"/>
              </a:solidFill>
              <a:latin typeface="Arial" pitchFamily="34" charset="0"/>
              <a:cs typeface="Arial" pitchFamily="34" charset="0"/>
            </a:endParaRPr>
          </a:p>
          <a:p>
            <a:pPr marL="514350" indent="-285750" fontAlgn="base">
              <a:spcBef>
                <a:spcPct val="0"/>
              </a:spcBef>
              <a:spcAft>
                <a:spcPct val="0"/>
              </a:spcAft>
              <a:buFont typeface="Arial" panose="020B0604020202020204" pitchFamily="34" charset="0"/>
              <a:buChar char="•"/>
            </a:pPr>
            <a:endParaRPr lang="en-US" dirty="0">
              <a:solidFill>
                <a:prstClr val="black"/>
              </a:solidFill>
              <a:latin typeface="Myraid Pro"/>
              <a:cs typeface="Arial" pitchFamily="34" charset="0"/>
            </a:endParaRPr>
          </a:p>
        </p:txBody>
      </p:sp>
    </p:spTree>
    <p:extLst>
      <p:ext uri="{BB962C8B-B14F-4D97-AF65-F5344CB8AC3E}">
        <p14:creationId xmlns:p14="http://schemas.microsoft.com/office/powerpoint/2010/main" val="3936215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OT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3EABD3868BA847A0C0DB18645E2477" ma:contentTypeVersion="0" ma:contentTypeDescription="Create a new document." ma:contentTypeScope="" ma:versionID="49f5b35a97afb65fdbe1a98d3aa0273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F194E3-75CA-49E9-A1B6-79D0382144FF}">
  <ds:schemaRefs>
    <ds:schemaRef ds:uri="http://schemas.microsoft.com/sharepoint/v3/contenttype/forms"/>
  </ds:schemaRefs>
</ds:datastoreItem>
</file>

<file path=customXml/itemProps2.xml><?xml version="1.0" encoding="utf-8"?>
<ds:datastoreItem xmlns:ds="http://schemas.openxmlformats.org/officeDocument/2006/customXml" ds:itemID="{387C7DB8-257F-4282-A702-F161008B18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DC10415-9A5A-4B2A-86E9-41A92CF3537E}">
  <ds:schemaRefs>
    <ds:schemaRef ds:uri="http://purl.org/dc/dcmitype/"/>
    <ds:schemaRef ds:uri="http://purl.org/dc/elements/1.1/"/>
    <ds:schemaRef ds:uri="http://purl.org/dc/terms/"/>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301</TotalTime>
  <Words>885</Words>
  <Application>Microsoft Office PowerPoint</Application>
  <PresentationFormat>On-screen Show (4:3)</PresentationFormat>
  <Paragraphs>92</Paragraphs>
  <Slides>3</Slides>
  <Notes>3</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1_DOTTheme1</vt:lpstr>
      <vt:lpstr>StrongPorts Initiatives - FY2014</vt:lpstr>
      <vt:lpstr>Port Planning &amp; Investment Toolkit</vt:lpstr>
      <vt:lpstr>Port Planning &amp; Investment Toolkit</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StrongPorts Initiatives - FY2014</dc:title>
  <dc:creator>Stephen Shafer</dc:creator>
  <cp:lastModifiedBy>Test</cp:lastModifiedBy>
  <cp:revision>25</cp:revision>
  <dcterms:created xsi:type="dcterms:W3CDTF">2014-02-04T20:54:55Z</dcterms:created>
  <dcterms:modified xsi:type="dcterms:W3CDTF">2014-02-19T18:55:31Z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0x010100AF3EABD3868BA847A0C0DB18645E2477</vt:lpwstr>
  </property>
</Properties>
</file>