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9" r:id="rId2"/>
    <p:sldMasterId id="2147483693" r:id="rId3"/>
  </p:sldMasterIdLst>
  <p:notesMasterIdLst>
    <p:notesMasterId r:id="rId13"/>
  </p:notesMasterIdLst>
  <p:handoutMasterIdLst>
    <p:handoutMasterId r:id="rId14"/>
  </p:handoutMasterIdLst>
  <p:sldIdLst>
    <p:sldId id="363" r:id="rId4"/>
    <p:sldId id="365" r:id="rId5"/>
    <p:sldId id="357" r:id="rId6"/>
    <p:sldId id="361" r:id="rId7"/>
    <p:sldId id="358" r:id="rId8"/>
    <p:sldId id="360" r:id="rId9"/>
    <p:sldId id="362" r:id="rId10"/>
    <p:sldId id="359" r:id="rId11"/>
    <p:sldId id="364" r:id="rId1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d.strocko" initials="el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DC3"/>
    <a:srgbClr val="FFFFFF"/>
    <a:srgbClr val="56BDDA"/>
    <a:srgbClr val="ED4E07"/>
    <a:srgbClr val="B7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8" autoAdjust="0"/>
    <p:restoredTop sz="80303" autoAdjust="0"/>
  </p:normalViewPr>
  <p:slideViewPr>
    <p:cSldViewPr>
      <p:cViewPr>
        <p:scale>
          <a:sx n="70" d="100"/>
          <a:sy n="70" d="100"/>
        </p:scale>
        <p:origin x="-31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34"/>
    </p:cViewPr>
  </p:sorterViewPr>
  <p:notesViewPr>
    <p:cSldViewPr>
      <p:cViewPr varScale="1">
        <p:scale>
          <a:sx n="82" d="100"/>
          <a:sy n="82" d="100"/>
        </p:scale>
        <p:origin x="-1890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322DCF0-F5BE-473C-9355-427C2174E7AD}" type="datetimeFigureOut">
              <a:rPr lang="en-US" smtClean="0"/>
              <a:pPr/>
              <a:t>10/21/2016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D3EB518-934B-4C16-8831-5015B8D3A6C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122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9572016-4DF7-4FF2-B0FE-8E8605750502}" type="datetimeFigureOut">
              <a:rPr lang="en-US" smtClean="0"/>
              <a:pPr/>
              <a:t>10/21/2016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1B697BF-F6C5-42F3-96C2-29BEC47976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958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012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424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707" indent="-171707">
              <a:buFont typeface="Arial" panose="020B0604020202020204" pitchFamily="34" charset="0"/>
              <a:buChar char="•"/>
            </a:pPr>
            <a:endParaRPr lang="en-US" sz="2000" kern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00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26D992-8759-4D7F-A916-4F1B53A0A3B0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161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dirty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8E64E-9A33-4D5C-BAFD-FD3E918B2F2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469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2366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900" dirty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8E64E-9A33-4D5C-BAFD-FD3E918B2F2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469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dirty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218E64E-9A33-4D5C-BAFD-FD3E918B2F2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469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CC99AB2-73DD-4F6A-9A81-3CB251087EA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974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82C84C-AC3B-4DC1-9739-10AF03C613FD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056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A3B2CF-0D57-402E-BE91-926A33F5DC9E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17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164020-9464-40C9-8EF7-4C4A787248CB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8706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215563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ARAD_brief_template_cove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1313" y="5357813"/>
            <a:ext cx="28860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2058" tIns="41029" rIns="82058" bIns="41029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8125" y="6005513"/>
            <a:ext cx="5638800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97" tIns="45698" rIns="91397" bIns="45698" anchor="ctr"/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 smtClean="0">
                <a:solidFill>
                  <a:srgbClr val="808080"/>
                </a:solidFill>
              </a:rPr>
              <a:t>Maritime Administration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 smtClean="0">
                <a:solidFill>
                  <a:srgbClr val="808080"/>
                </a:solidFill>
              </a:rPr>
              <a:t>1200  New Jersey Ave., SE  </a:t>
            </a:r>
            <a:r>
              <a:rPr lang="en-US" sz="800" dirty="0">
                <a:solidFill>
                  <a:srgbClr val="808080"/>
                </a:solidFill>
              </a:rPr>
              <a:t>|  </a:t>
            </a:r>
            <a:r>
              <a:rPr lang="en-US" sz="800" dirty="0" smtClean="0">
                <a:solidFill>
                  <a:srgbClr val="808080"/>
                </a:solidFill>
              </a:rPr>
              <a:t>Washington, DC  </a:t>
            </a:r>
            <a:r>
              <a:rPr lang="en-US" sz="800" dirty="0">
                <a:solidFill>
                  <a:srgbClr val="808080"/>
                </a:solidFill>
              </a:rPr>
              <a:t>|  </a:t>
            </a:r>
            <a:r>
              <a:rPr lang="en-US" sz="800" dirty="0" smtClean="0">
                <a:solidFill>
                  <a:srgbClr val="808080"/>
                </a:solidFill>
              </a:rPr>
              <a:t>20590 </a:t>
            </a:r>
            <a:r>
              <a:rPr lang="en-US" sz="800" dirty="0">
                <a:solidFill>
                  <a:srgbClr val="808080"/>
                </a:solidFill>
              </a:rPr>
              <a:t/>
            </a:r>
            <a:br>
              <a:rPr lang="en-US" sz="800" dirty="0">
                <a:solidFill>
                  <a:srgbClr val="808080"/>
                </a:solidFill>
              </a:rPr>
            </a:br>
            <a:r>
              <a:rPr lang="en-US" sz="800" dirty="0">
                <a:solidFill>
                  <a:srgbClr val="808080"/>
                </a:solidFill>
              </a:rPr>
              <a:t>w</a:t>
            </a:r>
            <a:r>
              <a:rPr lang="en-US" sz="800" b="1" dirty="0">
                <a:solidFill>
                  <a:srgbClr val="808080"/>
                </a:solidFill>
              </a:rPr>
              <a:t> w w . d o t . g o v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6063" y="5092700"/>
            <a:ext cx="7254875" cy="1006475"/>
          </a:xfrm>
        </p:spPr>
        <p:txBody>
          <a:bodyPr lIns="82058" tIns="41029" rIns="82058" bIns="41029"/>
          <a:lstStyle>
            <a:lvl1pPr marL="0" indent="0" defTabSz="914400">
              <a:spcBef>
                <a:spcPct val="0"/>
              </a:spcBef>
              <a:buFont typeface="Wingdings" pitchFamily="2" charset="2"/>
              <a:buNone/>
              <a:defRPr sz="1600" b="0">
                <a:solidFill>
                  <a:srgbClr val="DDDDDD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217488" y="3425825"/>
            <a:ext cx="7251700" cy="1358900"/>
          </a:xfrm>
        </p:spPr>
        <p:txBody>
          <a:bodyPr lIns="82058" tIns="41029" rIns="82058" bIns="41029" anchor="b"/>
          <a:lstStyle>
            <a:lvl1pPr defTabSz="820738">
              <a:lnSpc>
                <a:spcPct val="90000"/>
              </a:lnSpc>
              <a:spcAft>
                <a:spcPct val="8000"/>
              </a:spcAft>
              <a:buClr>
                <a:srgbClr val="B2B2B2"/>
              </a:buClr>
              <a:buSzPct val="110000"/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0784884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0"/>
            <a:ext cx="7170607" cy="6336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758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88D34A-B899-4303-A620-FCB6766187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2064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063625"/>
            <a:ext cx="4129088" cy="536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488" y="1063625"/>
            <a:ext cx="4129087" cy="536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D11F7-A6B3-408C-9E5C-301934293B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108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62453-B81C-49B5-95F5-42ADF0206E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736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0DA78-26A6-4FFE-9173-4C762E14D3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209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5867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>
            <a:lvl1pPr algn="l"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1116603"/>
            <a:ext cx="9144000" cy="0"/>
          </a:xfrm>
          <a:prstGeom prst="line">
            <a:avLst/>
          </a:prstGeom>
          <a:ln w="7620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648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438956-140B-4403-9BF1-2D5E54D827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871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B00CC-8901-46DB-B3E6-B8BA3DA766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555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EA673-B6C1-4B4D-9847-D5213827A86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1332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9725" y="0"/>
            <a:ext cx="2101850" cy="6432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0"/>
            <a:ext cx="6156325" cy="6432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BAA9B-5C07-4265-9276-B3E37C9F0F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256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77632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84048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1031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0704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1872" algn="l" rtl="0" eaLnBrk="0" fontAlgn="base" hangingPunct="0">
              <a:spcBef>
                <a:spcPct val="20000"/>
              </a:spcBef>
              <a:spcAft>
                <a:spcPct val="0"/>
              </a:spcAft>
              <a:def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740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638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36A38E-5D6C-4E22-8C09-AB0F74D0A94B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984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5C4B79-22FF-4A36-9B97-00D773FE2A8F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877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E813F6-BE1B-482F-AE6A-3C1298D97FF4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529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D9C9D3-C765-47D7-B9DE-4BFCA0A76D7A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0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0967E0-72E6-4708-BF79-A6D772B4B4B1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53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6F203F-03C0-4298-B640-2B659D15BCAB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73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0D004E-C4C6-4010-9A3B-95C8B51CB5E9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53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solidFill>
            <a:srgbClr val="25416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0" name="Picture 9" descr="DOT Seal (without words)-01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602125" y="6324600"/>
            <a:ext cx="465675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95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Century Schoolbook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Helvetic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Helvetic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Helvetic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MARAD_brief_template_page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0"/>
            <a:ext cx="7170607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9" tIns="45714" rIns="91429" bIns="4571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3438" y="6550025"/>
            <a:ext cx="5746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ctr">
              <a:defRPr sz="900" b="1">
                <a:solidFill>
                  <a:srgbClr val="3D425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B90768-00E0-46AE-B266-D8B4A9B9952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063625"/>
            <a:ext cx="8410575" cy="536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7" tIns="45704" rIns="91407" bIns="457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0986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6632575" algn="l"/>
        </a:tabLst>
        <a:defRPr sz="2000" b="1">
          <a:solidFill>
            <a:schemeClr val="bg1"/>
          </a:solidFill>
          <a:latin typeface="Arial" charset="0"/>
        </a:defRPr>
      </a:lvl9pPr>
    </p:titleStyle>
    <p:bodyStyle>
      <a:lvl1pPr marL="228600" indent="-228600" algn="l" defTabSz="820738" rtl="0" eaLnBrk="0" fontAlgn="base" hangingPunct="0">
        <a:spcBef>
          <a:spcPct val="50000"/>
        </a:spcBef>
        <a:spcAft>
          <a:spcPct val="8000"/>
        </a:spcAft>
        <a:buClr>
          <a:srgbClr val="003366"/>
        </a:buClr>
        <a:buSzPct val="110000"/>
        <a:buFont typeface="Wingdings" pitchFamily="2" charset="2"/>
        <a:buChar char="§"/>
        <a:defRPr b="1">
          <a:solidFill>
            <a:srgbClr val="23405F"/>
          </a:solidFill>
          <a:latin typeface="+mn-lt"/>
          <a:ea typeface="+mn-ea"/>
          <a:cs typeface="+mn-cs"/>
        </a:defRPr>
      </a:lvl1pPr>
      <a:lvl2pPr marL="666750" indent="-257175" algn="l" defTabSz="820738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B2B2B2"/>
        </a:buClr>
        <a:buChar char="–"/>
        <a:defRPr sz="1600">
          <a:solidFill>
            <a:srgbClr val="23405F"/>
          </a:solidFill>
          <a:latin typeface="+mn-lt"/>
        </a:defRPr>
      </a:lvl2pPr>
      <a:lvl3pPr marL="1025525" indent="-204788" algn="l" defTabSz="820738" rtl="0" eaLnBrk="0" fontAlgn="base" hangingPunct="0">
        <a:spcBef>
          <a:spcPct val="20000"/>
        </a:spcBef>
        <a:spcAft>
          <a:spcPct val="0"/>
        </a:spcAft>
        <a:buClr>
          <a:srgbClr val="B2B2B2"/>
        </a:buClr>
        <a:buChar char="•"/>
        <a:defRPr sz="1200">
          <a:solidFill>
            <a:srgbClr val="23405F"/>
          </a:solidFill>
          <a:latin typeface="+mn-lt"/>
        </a:defRPr>
      </a:lvl3pPr>
      <a:lvl4pPr marL="1436688" indent="-206375" algn="l" defTabSz="820738" rtl="0" eaLnBrk="0" fontAlgn="base" hangingPunct="0">
        <a:spcBef>
          <a:spcPct val="20000"/>
        </a:spcBef>
        <a:spcAft>
          <a:spcPct val="0"/>
        </a:spcAft>
        <a:buClr>
          <a:srgbClr val="B2B2B2"/>
        </a:buClr>
        <a:buChar char="–"/>
        <a:defRPr sz="1200">
          <a:solidFill>
            <a:srgbClr val="23405F"/>
          </a:solidFill>
          <a:latin typeface="+mn-lt"/>
        </a:defRPr>
      </a:lvl4pPr>
      <a:lvl5pPr marL="1846263" indent="-204788" algn="l" defTabSz="820738" rtl="0" eaLnBrk="0" fontAlgn="base" hangingPunct="0">
        <a:spcBef>
          <a:spcPct val="20000"/>
        </a:spcBef>
        <a:spcAft>
          <a:spcPct val="0"/>
        </a:spcAft>
        <a:buClr>
          <a:srgbClr val="B2B2B2"/>
        </a:buClr>
        <a:buChar char="»"/>
        <a:defRPr sz="1200">
          <a:solidFill>
            <a:srgbClr val="23405F"/>
          </a:solidFill>
          <a:latin typeface="+mn-lt"/>
        </a:defRPr>
      </a:lvl5pPr>
      <a:lvl6pPr marL="2303463" indent="-204788" algn="l" defTabSz="820738" rtl="0" fontAlgn="base">
        <a:spcBef>
          <a:spcPct val="20000"/>
        </a:spcBef>
        <a:spcAft>
          <a:spcPct val="0"/>
        </a:spcAft>
        <a:buClr>
          <a:srgbClr val="B2B2B2"/>
        </a:buClr>
        <a:buChar char="»"/>
        <a:defRPr sz="1200">
          <a:solidFill>
            <a:srgbClr val="23405F"/>
          </a:solidFill>
          <a:latin typeface="+mn-lt"/>
        </a:defRPr>
      </a:lvl6pPr>
      <a:lvl7pPr marL="2760663" indent="-204788" algn="l" defTabSz="820738" rtl="0" fontAlgn="base">
        <a:spcBef>
          <a:spcPct val="20000"/>
        </a:spcBef>
        <a:spcAft>
          <a:spcPct val="0"/>
        </a:spcAft>
        <a:buClr>
          <a:srgbClr val="B2B2B2"/>
        </a:buClr>
        <a:buChar char="»"/>
        <a:defRPr sz="1200">
          <a:solidFill>
            <a:srgbClr val="23405F"/>
          </a:solidFill>
          <a:latin typeface="+mn-lt"/>
        </a:defRPr>
      </a:lvl7pPr>
      <a:lvl8pPr marL="3217863" indent="-204788" algn="l" defTabSz="820738" rtl="0" fontAlgn="base">
        <a:spcBef>
          <a:spcPct val="20000"/>
        </a:spcBef>
        <a:spcAft>
          <a:spcPct val="0"/>
        </a:spcAft>
        <a:buClr>
          <a:srgbClr val="B2B2B2"/>
        </a:buClr>
        <a:buChar char="»"/>
        <a:defRPr sz="1200">
          <a:solidFill>
            <a:srgbClr val="23405F"/>
          </a:solidFill>
          <a:latin typeface="+mn-lt"/>
        </a:defRPr>
      </a:lvl8pPr>
      <a:lvl9pPr marL="3675063" indent="-204788" algn="l" defTabSz="820738" rtl="0" fontAlgn="base">
        <a:spcBef>
          <a:spcPct val="20000"/>
        </a:spcBef>
        <a:spcAft>
          <a:spcPct val="0"/>
        </a:spcAft>
        <a:buClr>
          <a:srgbClr val="B2B2B2"/>
        </a:buClr>
        <a:buChar char="»"/>
        <a:defRPr sz="1200">
          <a:solidFill>
            <a:srgbClr val="2340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MAIN HEADING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Title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746128" y="3694113"/>
            <a:ext cx="5349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4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392113" indent="-209550" algn="l" rtl="0" eaLnBrk="0" fontAlgn="base" hangingPunct="0">
        <a:spcBef>
          <a:spcPct val="20000"/>
        </a:spcBef>
        <a:spcAft>
          <a:spcPct val="0"/>
        </a:spcAft>
        <a:buSzPct val="65000"/>
        <a:buFont typeface="Arial Unicode MS" pitchFamily="34" charset="-128"/>
        <a:buChar char="□"/>
        <a:defRPr sz="1600">
          <a:solidFill>
            <a:schemeClr val="tx1"/>
          </a:solidFill>
          <a:latin typeface="+mn-lt"/>
        </a:defRPr>
      </a:lvl2pPr>
      <a:lvl3pPr marL="620713" indent="-2095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▪"/>
        <a:defRPr sz="1600">
          <a:solidFill>
            <a:schemeClr val="tx1"/>
          </a:solidFill>
          <a:latin typeface="+mn-lt"/>
        </a:defRPr>
      </a:lvl3pPr>
      <a:lvl4pPr marL="839788" indent="-2095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041400" indent="-20955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6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ockvilleExit_CVCircles_04271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09"/>
            <a:ext cx="9144000" cy="68696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0" y="0"/>
            <a:ext cx="9144000" cy="430681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>
              <a:solidFill>
                <a:srgbClr val="FFFFFF"/>
              </a:solidFill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559406" y="1795264"/>
            <a:ext cx="5004112" cy="186233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defRPr/>
            </a:pPr>
            <a:r>
              <a:rPr lang="en-US" sz="4000" dirty="0" smtClean="0">
                <a:solidFill>
                  <a:schemeClr val="bg1"/>
                </a:solidFill>
              </a:rPr>
              <a:t>ITS &amp; Maritime Transportation</a:t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sz="1800" dirty="0" smtClean="0">
                <a:solidFill>
                  <a:schemeClr val="bg1"/>
                </a:solidFill>
              </a:rPr>
              <a:t/>
            </a:r>
            <a:br>
              <a:rPr lang="en-US" sz="1800" dirty="0" smtClean="0">
                <a:solidFill>
                  <a:schemeClr val="bg1"/>
                </a:solidFill>
              </a:rPr>
            </a:br>
            <a:r>
              <a:rPr lang="en-US" sz="1800" dirty="0">
                <a:solidFill>
                  <a:schemeClr val="bg1"/>
                </a:solidFill>
              </a:rPr>
              <a:t>A</a:t>
            </a:r>
            <a:r>
              <a:rPr lang="en-US" sz="1800" dirty="0" smtClean="0">
                <a:solidFill>
                  <a:schemeClr val="bg1"/>
                </a:solidFill>
              </a:rPr>
              <a:t>APA Maritime </a:t>
            </a:r>
            <a:r>
              <a:rPr lang="en-US" sz="1800" dirty="0">
                <a:solidFill>
                  <a:schemeClr val="bg1"/>
                </a:solidFill>
              </a:rPr>
              <a:t>Economic Development Committee </a:t>
            </a:r>
            <a:r>
              <a:rPr lang="en-US" sz="1800" dirty="0" smtClean="0">
                <a:solidFill>
                  <a:schemeClr val="bg1"/>
                </a:solidFill>
              </a:rPr>
              <a:t>Meeting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3200" i="1" dirty="0" smtClean="0">
                <a:solidFill>
                  <a:srgbClr val="064E96"/>
                </a:solidFill>
              </a:rPr>
              <a:t/>
            </a:r>
            <a:br>
              <a:rPr lang="en-US" sz="3200" i="1" dirty="0" smtClean="0">
                <a:solidFill>
                  <a:srgbClr val="064E96"/>
                </a:solidFill>
              </a:rPr>
            </a:br>
            <a:r>
              <a:rPr lang="en-US" sz="2400" i="1" dirty="0"/>
              <a:t/>
            </a:r>
            <a:br>
              <a:rPr lang="en-US" sz="2400" i="1" dirty="0"/>
            </a:br>
            <a:r>
              <a:rPr lang="en-US" sz="2400" i="1" dirty="0" smtClean="0"/>
              <a:t/>
            </a:r>
            <a:br>
              <a:rPr lang="en-US" sz="2400" i="1" dirty="0" smtClean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i="1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01966" y="2315707"/>
            <a:ext cx="3578221" cy="1974502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1200" i="1" dirty="0" smtClean="0">
                <a:solidFill>
                  <a:srgbClr val="FFFFFF"/>
                </a:solidFill>
              </a:rPr>
              <a:t>October 23, 2016</a:t>
            </a:r>
          </a:p>
          <a:p>
            <a:pPr algn="l">
              <a:lnSpc>
                <a:spcPct val="90000"/>
              </a:lnSpc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en-US" sz="1200" b="1" dirty="0" smtClean="0">
                <a:solidFill>
                  <a:srgbClr val="FFFFFF"/>
                </a:solidFill>
              </a:rPr>
              <a:t>Stephen Shafer</a:t>
            </a:r>
            <a:endParaRPr lang="en-US" sz="1200" dirty="0" smtClean="0">
              <a:solidFill>
                <a:srgbClr val="FFFFFF"/>
              </a:solidFill>
            </a:endParaRPr>
          </a:p>
          <a:p>
            <a:pPr algn="l">
              <a:lnSpc>
                <a:spcPct val="90000"/>
              </a:lnSpc>
            </a:pPr>
            <a:r>
              <a:rPr lang="en-US" sz="1200" dirty="0" smtClean="0">
                <a:solidFill>
                  <a:srgbClr val="FFFFFF"/>
                </a:solidFill>
              </a:rPr>
              <a:t>Maritime Administration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5827253" y="2378352"/>
            <a:ext cx="0" cy="101006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6240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5867400" y="1193801"/>
            <a:ext cx="2743200" cy="4572000"/>
          </a:xfrm>
          <a:prstGeom prst="rect">
            <a:avLst/>
          </a:prstGeom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21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Font typeface="Arial Unicode MS" pitchFamily="34" charset="-128"/>
              <a:buChar char="□"/>
              <a:defRPr sz="1600">
                <a:solidFill>
                  <a:schemeClr val="tx1"/>
                </a:solidFill>
                <a:latin typeface="+mn-lt"/>
              </a:defRPr>
            </a:lvl2pPr>
            <a:lvl3pPr marL="6207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▪"/>
              <a:defRPr sz="1600">
                <a:solidFill>
                  <a:schemeClr val="tx1"/>
                </a:solidFill>
                <a:latin typeface="+mn-lt"/>
              </a:defRPr>
            </a:lvl3pPr>
            <a:lvl4pPr marL="8397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0414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None/>
            </a:pPr>
            <a:endParaRPr lang="en-US" kern="0" dirty="0" smtClean="0"/>
          </a:p>
          <a:p>
            <a:pPr>
              <a:buFont typeface="Wingdings" pitchFamily="2" charset="2"/>
              <a:buNone/>
            </a:pPr>
            <a:endParaRPr lang="en-US" kern="0" dirty="0" smtClean="0"/>
          </a:p>
          <a:p>
            <a:pPr>
              <a:buFont typeface="Wingdings" pitchFamily="2" charset="2"/>
              <a:buNone/>
            </a:pPr>
            <a:endParaRPr lang="en-US" kern="0" dirty="0" smtClean="0"/>
          </a:p>
          <a:p>
            <a:pPr>
              <a:buFont typeface="Wingdings" pitchFamily="2" charset="2"/>
              <a:buNone/>
            </a:pPr>
            <a:endParaRPr lang="en-US" kern="0" dirty="0" smtClean="0"/>
          </a:p>
          <a:p>
            <a:pPr>
              <a:buFont typeface="Wingdings" pitchFamily="2" charset="2"/>
              <a:buNone/>
            </a:pPr>
            <a:endParaRPr lang="en-US" kern="0" dirty="0" smtClean="0"/>
          </a:p>
          <a:p>
            <a:pPr>
              <a:buFont typeface="Wingdings" pitchFamily="2" charset="2"/>
              <a:buNone/>
            </a:pPr>
            <a:endParaRPr lang="en-US" kern="0" dirty="0" smtClean="0"/>
          </a:p>
          <a:p>
            <a:pPr>
              <a:buFont typeface="Wingdings" pitchFamily="2" charset="2"/>
              <a:buNone/>
            </a:pPr>
            <a:endParaRPr lang="en-US" kern="0" dirty="0" smtClean="0"/>
          </a:p>
          <a:p>
            <a:pPr>
              <a:buFont typeface="Wingdings" pitchFamily="2" charset="2"/>
              <a:buNone/>
            </a:pPr>
            <a:r>
              <a:rPr lang="en-US" kern="0" dirty="0" smtClean="0"/>
              <a:t> 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0" y="-15051"/>
            <a:ext cx="9144000" cy="182060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>
              <a:solidFill>
                <a:srgbClr val="FFFFFF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60309" y="485636"/>
            <a:ext cx="0" cy="709772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Title 1"/>
          <p:cNvSpPr txBox="1">
            <a:spLocks/>
          </p:cNvSpPr>
          <p:nvPr/>
        </p:nvSpPr>
        <p:spPr>
          <a:xfrm>
            <a:off x="768485" y="336207"/>
            <a:ext cx="8229600" cy="12052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en-US" dirty="0" smtClean="0">
                <a:solidFill>
                  <a:srgbClr val="FFFFFF"/>
                </a:solidFill>
              </a:rPr>
              <a:t>Intelligent Transportation Systems (ITS)</a:t>
            </a:r>
          </a:p>
          <a:p>
            <a:pPr>
              <a:buNone/>
            </a:pPr>
            <a:r>
              <a:rPr lang="en-US" sz="1800" b="0" dirty="0">
                <a:solidFill>
                  <a:srgbClr val="FFFFFF"/>
                </a:solidFill>
              </a:rPr>
              <a:t>Technology convergence will revolutionize transportation, dramatically improving safety and mobility while reducing costs and environmental impacts</a:t>
            </a:r>
          </a:p>
          <a:p>
            <a:pPr>
              <a:buNone/>
            </a:pPr>
            <a:endParaRPr lang="en-US" dirty="0">
              <a:solidFill>
                <a:srgbClr val="FFFFFF"/>
              </a:solidFill>
            </a:endParaRPr>
          </a:p>
          <a:p>
            <a:pPr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913" y="2263427"/>
            <a:ext cx="1169738" cy="1152883"/>
          </a:xfrm>
          <a:prstGeom prst="rect">
            <a:avLst/>
          </a:prstGeom>
          <a:solidFill>
            <a:srgbClr val="E6E6E6"/>
          </a:solidFill>
          <a:ln>
            <a:solidFill>
              <a:srgbClr val="FFFFFF"/>
            </a:solidFill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990" y="2265186"/>
            <a:ext cx="1511485" cy="1136052"/>
          </a:xfrm>
          <a:prstGeom prst="rect">
            <a:avLst/>
          </a:prstGeom>
          <a:solidFill>
            <a:srgbClr val="E6E6E6"/>
          </a:solidFill>
          <a:ln>
            <a:solidFill>
              <a:srgbClr val="FFFFFF"/>
            </a:solidFill>
          </a:ln>
          <a:effectLst/>
          <a:extLst/>
        </p:spPr>
      </p:pic>
      <p:sp>
        <p:nvSpPr>
          <p:cNvPr id="8" name="Right Arrow 7"/>
          <p:cNvSpPr/>
          <p:nvPr/>
        </p:nvSpPr>
        <p:spPr bwMode="auto">
          <a:xfrm>
            <a:off x="5933611" y="2963158"/>
            <a:ext cx="708240" cy="1930239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2875307" y="5859408"/>
            <a:ext cx="292834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1400" b="1" dirty="0" smtClean="0">
                <a:solidFill>
                  <a:srgbClr val="000000"/>
                </a:solidFill>
              </a:rPr>
              <a:t>Smart Cities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2891990" y="3401371"/>
            <a:ext cx="29219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400" b="1" dirty="0" smtClean="0">
                <a:solidFill>
                  <a:srgbClr val="000000"/>
                </a:solidFill>
              </a:rPr>
              <a:t>Connected-Automated Vehicles</a:t>
            </a:r>
            <a:endParaRPr lang="en-US" sz="1400" b="1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6761508" y="2356709"/>
            <a:ext cx="2220103" cy="33978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en-US" b="1" dirty="0" smtClean="0">
                <a:solidFill>
                  <a:srgbClr val="FFFFFF"/>
                </a:solidFill>
              </a:rPr>
              <a:t>Benefits</a:t>
            </a:r>
            <a:endParaRPr lang="en-US" sz="1400" b="1" dirty="0" smtClean="0">
              <a:solidFill>
                <a:srgbClr val="FFFFFF"/>
              </a:solidFill>
            </a:endParaRPr>
          </a:p>
          <a:p>
            <a:pPr marL="112713" indent="-112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FFFF"/>
                </a:solidFill>
              </a:rPr>
              <a:t>Order of magnitude safety improvements</a:t>
            </a:r>
          </a:p>
          <a:p>
            <a:pPr marL="112713" indent="-112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FFFF"/>
                </a:solidFill>
              </a:rPr>
              <a:t>Reduced congestion</a:t>
            </a:r>
          </a:p>
          <a:p>
            <a:pPr marL="112713" indent="-112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FFFF"/>
                </a:solidFill>
              </a:rPr>
              <a:t>Reduced emissions and use of fossil fuels</a:t>
            </a:r>
          </a:p>
          <a:p>
            <a:pPr marL="112713" indent="-112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FFFF"/>
                </a:solidFill>
              </a:rPr>
              <a:t>Improved access to jobs and services</a:t>
            </a:r>
          </a:p>
          <a:p>
            <a:pPr marL="112713" indent="-112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FFFF"/>
                </a:solidFill>
              </a:rPr>
              <a:t>Reduced transportation costs for gov’t and users</a:t>
            </a:r>
          </a:p>
          <a:p>
            <a:pPr marL="112713" indent="-11271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rgbClr val="FFFFFF"/>
                </a:solidFill>
              </a:rPr>
              <a:t>Improved accessibility and mobility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124050" y="2251406"/>
            <a:ext cx="2123196" cy="4956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Connected Vehicles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14009" y="2887492"/>
            <a:ext cx="2123196" cy="4956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Vehicle Automation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123461" y="3575395"/>
            <a:ext cx="2123196" cy="4956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Internet of Things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124050" y="4181625"/>
            <a:ext cx="2123196" cy="4956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Machine Learning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124050" y="4792819"/>
            <a:ext cx="2123196" cy="4956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Big Data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24050" y="5403767"/>
            <a:ext cx="2123196" cy="49566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Sharing Economy</a:t>
            </a:r>
            <a:endParaRPr lang="en-US" sz="1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ight Brace 17"/>
          <p:cNvSpPr/>
          <p:nvPr/>
        </p:nvSpPr>
        <p:spPr bwMode="auto">
          <a:xfrm>
            <a:off x="2319929" y="3575395"/>
            <a:ext cx="435721" cy="2324040"/>
          </a:xfrm>
          <a:prstGeom prst="rightBrace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 smtClean="0">
              <a:solidFill>
                <a:srgbClr val="6185A2"/>
              </a:solidFill>
            </a:endParaRPr>
          </a:p>
        </p:txBody>
      </p:sp>
      <p:sp>
        <p:nvSpPr>
          <p:cNvPr id="19" name="Right Brace 18"/>
          <p:cNvSpPr/>
          <p:nvPr/>
        </p:nvSpPr>
        <p:spPr bwMode="auto">
          <a:xfrm>
            <a:off x="2318968" y="2261377"/>
            <a:ext cx="435721" cy="1154933"/>
          </a:xfrm>
          <a:prstGeom prst="rightBrace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 smtClean="0">
              <a:solidFill>
                <a:srgbClr val="6185A2"/>
              </a:solidFill>
            </a:endParaRPr>
          </a:p>
        </p:txBody>
      </p:sp>
      <p:sp>
        <p:nvSpPr>
          <p:cNvPr id="20" name="Down Arrow 19"/>
          <p:cNvSpPr/>
          <p:nvPr/>
        </p:nvSpPr>
        <p:spPr bwMode="auto">
          <a:xfrm>
            <a:off x="3974851" y="3723127"/>
            <a:ext cx="716822" cy="234258"/>
          </a:xfrm>
          <a:prstGeom prst="down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990" y="4057496"/>
            <a:ext cx="2911660" cy="18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1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5867400" y="1193801"/>
            <a:ext cx="2743200" cy="4572000"/>
          </a:xfrm>
          <a:prstGeom prst="rect">
            <a:avLst/>
          </a:prstGeom>
        </p:spPr>
        <p:txBody>
          <a:bodyPr/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21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Font typeface="Arial Unicode MS" pitchFamily="34" charset="-128"/>
              <a:buChar char="□"/>
              <a:defRPr sz="1600">
                <a:solidFill>
                  <a:schemeClr val="tx1"/>
                </a:solidFill>
                <a:latin typeface="+mn-lt"/>
              </a:defRPr>
            </a:lvl2pPr>
            <a:lvl3pPr marL="6207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▪"/>
              <a:defRPr sz="1600">
                <a:solidFill>
                  <a:schemeClr val="tx1"/>
                </a:solidFill>
                <a:latin typeface="+mn-lt"/>
              </a:defRPr>
            </a:lvl3pPr>
            <a:lvl4pPr marL="8397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0414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itchFamily="2" charset="2"/>
              <a:buNone/>
            </a:pPr>
            <a:endParaRPr lang="en-US" kern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None/>
            </a:pPr>
            <a:endParaRPr lang="en-US" kern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None/>
            </a:pPr>
            <a:endParaRPr lang="en-US" kern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None/>
            </a:pPr>
            <a:endParaRPr lang="en-US" kern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None/>
            </a:pPr>
            <a:endParaRPr lang="en-US" kern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None/>
            </a:pPr>
            <a:endParaRPr lang="en-US" kern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None/>
            </a:pPr>
            <a:endParaRPr lang="en-US" kern="0" dirty="0" smtClean="0">
              <a:solidFill>
                <a:srgbClr val="00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kern="0" dirty="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0" y="-15051"/>
            <a:ext cx="9144000" cy="23685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560309" y="1108241"/>
            <a:ext cx="0" cy="709772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itle 1"/>
          <p:cNvSpPr txBox="1">
            <a:spLocks/>
          </p:cNvSpPr>
          <p:nvPr/>
        </p:nvSpPr>
        <p:spPr>
          <a:xfrm>
            <a:off x="768485" y="1165486"/>
            <a:ext cx="8229600" cy="762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buFont typeface="Arial" charset="0"/>
              <a:buNone/>
            </a:pPr>
            <a:r>
              <a:rPr lang="en-US" sz="3600" dirty="0" smtClean="0">
                <a:solidFill>
                  <a:srgbClr val="FFFFFF"/>
                </a:solidFill>
              </a:rPr>
              <a:t>Freight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4024" y="2661469"/>
            <a:ext cx="83524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sz="2400" b="1" kern="0" dirty="0" smtClean="0">
                <a:solidFill>
                  <a:srgbClr val="000000"/>
                </a:solidFill>
              </a:rPr>
              <a:t>Beyond Traffic 2045: How </a:t>
            </a:r>
            <a:r>
              <a:rPr lang="en-US" sz="2400" b="1" kern="0" dirty="0">
                <a:solidFill>
                  <a:srgbClr val="000000"/>
                </a:solidFill>
              </a:rPr>
              <a:t>will we move freight?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09"/>
          <a:stretch/>
        </p:blipFill>
        <p:spPr bwMode="auto">
          <a:xfrm>
            <a:off x="580399" y="3343702"/>
            <a:ext cx="6102561" cy="3008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5640" y="3150430"/>
            <a:ext cx="2133261" cy="2033319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 bwMode="auto">
          <a:xfrm>
            <a:off x="1447800" y="5562600"/>
            <a:ext cx="5235160" cy="381000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1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1371600" y="5562600"/>
            <a:ext cx="5791200" cy="381000"/>
          </a:xfrm>
          <a:prstGeom prst="ellipse">
            <a:avLst/>
          </a:prstGeom>
          <a:noFill/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1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55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"/>
          <a:stretch/>
        </p:blipFill>
        <p:spPr bwMode="auto">
          <a:xfrm>
            <a:off x="3648674" y="1371600"/>
            <a:ext cx="522660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3400" y="1332931"/>
            <a:ext cx="3115274" cy="485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</a:rPr>
              <a:t>The </a:t>
            </a:r>
            <a:r>
              <a:rPr lang="en-US" i="1" dirty="0" smtClean="0">
                <a:solidFill>
                  <a:srgbClr val="000000"/>
                </a:solidFill>
              </a:rPr>
              <a:t>FAST Act </a:t>
            </a:r>
            <a:r>
              <a:rPr lang="en-US" dirty="0" smtClean="0">
                <a:solidFill>
                  <a:srgbClr val="000000"/>
                </a:solidFill>
              </a:rPr>
              <a:t>will…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Five year investment </a:t>
            </a:r>
            <a:r>
              <a:rPr lang="en-US" dirty="0">
                <a:solidFill>
                  <a:srgbClr val="000000"/>
                </a:solidFill>
              </a:rPr>
              <a:t>to </a:t>
            </a:r>
            <a:r>
              <a:rPr lang="en-US" dirty="0" smtClean="0">
                <a:solidFill>
                  <a:srgbClr val="000000"/>
                </a:solidFill>
              </a:rPr>
              <a:t>improve of </a:t>
            </a:r>
            <a:r>
              <a:rPr lang="en-US" dirty="0" smtClean="0">
                <a:solidFill>
                  <a:srgbClr val="000000"/>
                </a:solidFill>
              </a:rPr>
              <a:t>multimodal freight. </a:t>
            </a:r>
            <a:endParaRPr lang="en-US" dirty="0" smtClean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$</a:t>
            </a:r>
            <a:r>
              <a:rPr lang="en-US" dirty="0" smtClean="0">
                <a:solidFill>
                  <a:srgbClr val="000000"/>
                </a:solidFill>
              </a:rPr>
              <a:t>10.8 </a:t>
            </a:r>
            <a:r>
              <a:rPr lang="en-US" dirty="0">
                <a:solidFill>
                  <a:srgbClr val="000000"/>
                </a:solidFill>
              </a:rPr>
              <a:t>billion </a:t>
            </a:r>
            <a:r>
              <a:rPr lang="en-US" dirty="0" smtClean="0">
                <a:solidFill>
                  <a:srgbClr val="000000"/>
                </a:solidFill>
              </a:rPr>
              <a:t>for FASTLANE and National Highway Freight Program Grants.</a:t>
            </a: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dirty="0" smtClean="0">
              <a:solidFill>
                <a:srgbClr val="000000"/>
              </a:solidFill>
            </a:endParaRP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</a:rPr>
              <a:t>$</a:t>
            </a:r>
            <a:r>
              <a:rPr lang="en-US" dirty="0" smtClean="0">
                <a:solidFill>
                  <a:srgbClr val="000000"/>
                </a:solidFill>
              </a:rPr>
              <a:t>300 </a:t>
            </a:r>
            <a:r>
              <a:rPr lang="en-US" dirty="0" smtClean="0">
                <a:solidFill>
                  <a:srgbClr val="000000"/>
                </a:solidFill>
              </a:rPr>
              <a:t>for </a:t>
            </a:r>
            <a:r>
              <a:rPr lang="en-US" dirty="0" smtClean="0">
                <a:solidFill>
                  <a:srgbClr val="000000"/>
                </a:solidFill>
              </a:rPr>
              <a:t>the Advanced </a:t>
            </a:r>
            <a:r>
              <a:rPr lang="en-US" dirty="0">
                <a:solidFill>
                  <a:srgbClr val="000000"/>
                </a:solidFill>
              </a:rPr>
              <a:t>Transportation and Congestion Management Technologies Deployment Program </a:t>
            </a:r>
            <a:r>
              <a:rPr lang="en-US" dirty="0" smtClean="0">
                <a:solidFill>
                  <a:srgbClr val="000000"/>
                </a:solidFill>
              </a:rPr>
              <a:t>(ITS Grants)</a:t>
            </a:r>
            <a:endParaRPr lang="en-US" dirty="0">
              <a:solidFill>
                <a:srgbClr val="000000"/>
              </a:solidFill>
            </a:endParaRPr>
          </a:p>
          <a:p>
            <a:pPr marL="231775" indent="-2317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48674" y="5029200"/>
            <a:ext cx="51143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sz="1400" dirty="0" smtClean="0">
                <a:solidFill>
                  <a:srgbClr val="000000"/>
                </a:solidFill>
              </a:rPr>
              <a:t>Annual </a:t>
            </a:r>
            <a:r>
              <a:rPr lang="en-US" sz="1400" dirty="0">
                <a:solidFill>
                  <a:srgbClr val="000000"/>
                </a:solidFill>
              </a:rPr>
              <a:t>freight flow tonnage by National Highway System, Railroads, Inland Waterways (2010</a:t>
            </a:r>
            <a:r>
              <a:rPr lang="en-US" sz="1400" dirty="0" smtClean="0">
                <a:solidFill>
                  <a:srgbClr val="000000"/>
                </a:solidFill>
              </a:rPr>
              <a:t>)</a:t>
            </a:r>
            <a:endParaRPr lang="en-US" sz="1400" dirty="0">
              <a:solidFill>
                <a:srgbClr val="00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560309" y="485631"/>
            <a:ext cx="0" cy="709772"/>
          </a:xfrm>
          <a:prstGeom prst="line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Rectangle 6"/>
          <p:cNvSpPr/>
          <p:nvPr/>
        </p:nvSpPr>
        <p:spPr bwMode="auto">
          <a:xfrm>
            <a:off x="8940108" y="0"/>
            <a:ext cx="20389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>
              <a:solidFill>
                <a:srgbClr val="FFFFFF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68485" y="542876"/>
            <a:ext cx="8229600" cy="762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buFont typeface="Arial" charset="0"/>
              <a:buNone/>
            </a:pPr>
            <a:r>
              <a:rPr lang="en-US" dirty="0" smtClean="0">
                <a:solidFill>
                  <a:srgbClr val="000000"/>
                </a:solidFill>
                <a:ea typeface="MS PGothic" pitchFamily="34" charset="-128"/>
              </a:rPr>
              <a:t>FAST Act: Freight and Logistics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35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0" y="-15050"/>
            <a:ext cx="9144000" cy="100565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>
              <a:solidFill>
                <a:srgbClr val="FFFFF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101600"/>
            <a:ext cx="8000999" cy="762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kern="1200" dirty="0" smtClean="0">
                <a:solidFill>
                  <a:srgbClr val="FFFFFF"/>
                </a:solidFill>
              </a:rPr>
              <a:t>Need for Freight-Specific ITS Solutions</a:t>
            </a:r>
            <a:endParaRPr lang="en-US" kern="1200" dirty="0">
              <a:solidFill>
                <a:srgbClr val="FFFFFF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560309" y="124583"/>
            <a:ext cx="0" cy="709772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Rectangle 1"/>
          <p:cNvSpPr/>
          <p:nvPr/>
        </p:nvSpPr>
        <p:spPr>
          <a:xfrm>
            <a:off x="397041" y="1221120"/>
            <a:ext cx="52773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Decisions are data-driven: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System effectiveness is often limited by data availability and accuracy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Technology </a:t>
            </a:r>
            <a:r>
              <a:rPr lang="en-US" sz="2000" dirty="0">
                <a:solidFill>
                  <a:srgbClr val="000000"/>
                </a:solidFill>
              </a:rPr>
              <a:t>not used </a:t>
            </a:r>
            <a:r>
              <a:rPr lang="en-US" sz="2000" dirty="0" smtClean="0">
                <a:solidFill>
                  <a:srgbClr val="000000"/>
                </a:solidFill>
              </a:rPr>
              <a:t>uniformly across the industry</a:t>
            </a:r>
            <a:endParaRPr lang="en-US" sz="2000" dirty="0">
              <a:solidFill>
                <a:srgbClr val="000000"/>
              </a:solidFill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Multimodal transportation has </a:t>
            </a:r>
            <a:r>
              <a:rPr lang="en-US" sz="2000" dirty="0">
                <a:solidFill>
                  <a:srgbClr val="000000"/>
                </a:solidFill>
              </a:rPr>
              <a:t>unique operational characteristics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Freight terminals do not always share </a:t>
            </a:r>
            <a:r>
              <a:rPr lang="en-US" sz="2000" dirty="0" smtClean="0">
                <a:solidFill>
                  <a:srgbClr val="000000"/>
                </a:solidFill>
              </a:rPr>
              <a:t>queue and shipment </a:t>
            </a:r>
            <a:r>
              <a:rPr lang="en-US" sz="2000" dirty="0">
                <a:solidFill>
                  <a:srgbClr val="000000"/>
                </a:solidFill>
              </a:rPr>
              <a:t>information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Existing public resources do not always provide freight-specific </a:t>
            </a:r>
            <a:r>
              <a:rPr lang="en-US" sz="2000" dirty="0" smtClean="0">
                <a:solidFill>
                  <a:srgbClr val="000000"/>
                </a:solidFill>
              </a:rPr>
              <a:t>information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8" name="Picture 7" descr="mcp50_inus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0116" y="4953000"/>
            <a:ext cx="3014508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2" descr="In this photo there are a number of utility vehicles lining up to move cargo. A shipping container crane can be seen in the background. Source: Kenneth Trou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363" y="1616176"/>
            <a:ext cx="3234690" cy="242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This is a photo of an 18-wheeler entering an optical character recognition (OCR) system in the port of Vancouver. Orange columns provide positioning guidance to drivers, while overhead sensors are above. Source: Kenneth Troup as a USDOT employe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952999"/>
            <a:ext cx="327685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Trucks are an important part of the Connected Vehicle Safety Pilo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059" y="4953000"/>
            <a:ext cx="2745573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726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 bwMode="auto">
          <a:xfrm>
            <a:off x="560309" y="485631"/>
            <a:ext cx="0" cy="709772"/>
          </a:xfrm>
          <a:prstGeom prst="line">
            <a:avLst/>
          </a:prstGeom>
          <a:noFill/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Title 1"/>
          <p:cNvSpPr txBox="1">
            <a:spLocks/>
          </p:cNvSpPr>
          <p:nvPr/>
        </p:nvSpPr>
        <p:spPr>
          <a:xfrm>
            <a:off x="768485" y="542876"/>
            <a:ext cx="8229600" cy="7620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buFont typeface="Arial" charset="0"/>
              <a:buNone/>
            </a:pPr>
            <a:r>
              <a:rPr lang="en-US" dirty="0" smtClean="0">
                <a:solidFill>
                  <a:srgbClr val="000000"/>
                </a:solidFill>
              </a:rPr>
              <a:t>ITS MARAD Program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8940108" y="0"/>
            <a:ext cx="203892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>
              <a:solidFill>
                <a:srgbClr val="FFFFFF"/>
              </a:solidFill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30682" y="3039159"/>
            <a:ext cx="8482636" cy="1645920"/>
          </a:xfrm>
          <a:prstGeom prst="rect">
            <a:avLst/>
          </a:prstGeom>
          <a:solidFill>
            <a:srgbClr val="B8C0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 smtClean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30682" y="4764984"/>
            <a:ext cx="8482636" cy="1652050"/>
          </a:xfrm>
          <a:prstGeom prst="rect">
            <a:avLst/>
          </a:prstGeom>
          <a:solidFill>
            <a:srgbClr val="3CC2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 smtClean="0">
              <a:solidFill>
                <a:srgbClr val="FFFFFF"/>
              </a:solidFill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330682" y="1311245"/>
            <a:ext cx="8482636" cy="1645920"/>
          </a:xfrm>
          <a:prstGeom prst="rect">
            <a:avLst/>
          </a:prstGeom>
          <a:solidFill>
            <a:srgbClr val="E58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 smtClean="0">
              <a:solidFill>
                <a:srgbClr val="FFFFFF"/>
              </a:solidFill>
            </a:endParaRPr>
          </a:p>
        </p:txBody>
      </p:sp>
      <p:sp>
        <p:nvSpPr>
          <p:cNvPr id="18" name="Content Placeholder 9"/>
          <p:cNvSpPr txBox="1">
            <a:spLocks/>
          </p:cNvSpPr>
          <p:nvPr/>
        </p:nvSpPr>
        <p:spPr bwMode="auto">
          <a:xfrm>
            <a:off x="2185639" y="1440478"/>
            <a:ext cx="6206314" cy="138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21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Font typeface="Arial Unicode MS" pitchFamily="34" charset="-128"/>
              <a:buChar char="□"/>
              <a:defRPr sz="1600">
                <a:solidFill>
                  <a:schemeClr val="tx1"/>
                </a:solidFill>
                <a:latin typeface="+mn-lt"/>
              </a:defRPr>
            </a:lvl2pPr>
            <a:lvl3pPr marL="6207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▪"/>
              <a:defRPr sz="1600">
                <a:solidFill>
                  <a:schemeClr val="tx1"/>
                </a:solidFill>
                <a:latin typeface="+mn-lt"/>
              </a:defRPr>
            </a:lvl3pPr>
            <a:lvl4pPr marL="8397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0414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233363" indent="-233363"/>
            <a:r>
              <a:rPr lang="en-US" dirty="0" smtClean="0">
                <a:solidFill>
                  <a:srgbClr val="000000"/>
                </a:solidFill>
              </a:rPr>
              <a:t>Identify state of ITS in maritime transportation</a:t>
            </a:r>
            <a:r>
              <a:rPr lang="en-US" dirty="0" smtClean="0">
                <a:solidFill>
                  <a:srgbClr val="000000"/>
                </a:solidFill>
              </a:rPr>
              <a:t>. </a:t>
            </a:r>
          </a:p>
          <a:p>
            <a:pPr marL="233363" indent="-233363"/>
            <a:r>
              <a:rPr lang="en-US" dirty="0">
                <a:solidFill>
                  <a:srgbClr val="000000"/>
                </a:solidFill>
              </a:rPr>
              <a:t>Analyze gaps in current port-related ITS deployments</a:t>
            </a:r>
          </a:p>
          <a:p>
            <a:pPr marL="233363" indent="-233363"/>
            <a:r>
              <a:rPr lang="en-US" dirty="0" smtClean="0">
                <a:solidFill>
                  <a:srgbClr val="000000"/>
                </a:solidFill>
              </a:rPr>
              <a:t>Develop business cases for new ITS</a:t>
            </a:r>
            <a:endParaRPr lang="en-US" dirty="0" smtClean="0">
              <a:solidFill>
                <a:srgbClr val="000000"/>
              </a:solidFill>
            </a:endParaRPr>
          </a:p>
          <a:p>
            <a:pPr marL="233363" indent="-233363"/>
            <a:r>
              <a:rPr lang="en-US" dirty="0" smtClean="0">
                <a:solidFill>
                  <a:srgbClr val="000000"/>
                </a:solidFill>
              </a:rPr>
              <a:t>Identify </a:t>
            </a:r>
            <a:r>
              <a:rPr lang="en-US" dirty="0">
                <a:solidFill>
                  <a:srgbClr val="000000"/>
                </a:solidFill>
              </a:rPr>
              <a:t>a candidate set of promising applications for deployment and research in Phase 2. </a:t>
            </a:r>
            <a:endParaRPr lang="en-US" kern="0" dirty="0">
              <a:solidFill>
                <a:srgbClr val="000000"/>
              </a:solidFill>
            </a:endParaRPr>
          </a:p>
        </p:txBody>
      </p:sp>
      <p:sp>
        <p:nvSpPr>
          <p:cNvPr id="23" name="Content Placeholder 10"/>
          <p:cNvSpPr txBox="1">
            <a:spLocks/>
          </p:cNvSpPr>
          <p:nvPr/>
        </p:nvSpPr>
        <p:spPr bwMode="auto">
          <a:xfrm>
            <a:off x="2286000" y="5026209"/>
            <a:ext cx="6200078" cy="136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71450" indent="-1714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921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Font typeface="Arial Unicode MS" pitchFamily="34" charset="-128"/>
              <a:buChar char="□"/>
              <a:defRPr sz="1600">
                <a:solidFill>
                  <a:schemeClr val="tx1"/>
                </a:solidFill>
                <a:latin typeface="+mn-lt"/>
              </a:defRPr>
            </a:lvl2pPr>
            <a:lvl3pPr marL="620713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▪"/>
              <a:defRPr sz="1600">
                <a:solidFill>
                  <a:schemeClr val="tx1"/>
                </a:solidFill>
                <a:latin typeface="+mn-lt"/>
              </a:defRPr>
            </a:lvl3pPr>
            <a:lvl4pPr marL="8397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04140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233363" indent="-233363"/>
            <a:r>
              <a:rPr lang="en-US" dirty="0" smtClean="0">
                <a:solidFill>
                  <a:srgbClr val="000000"/>
                </a:solidFill>
              </a:rPr>
              <a:t>Demonstrate or deploy ITS </a:t>
            </a:r>
            <a:r>
              <a:rPr lang="en-US" dirty="0">
                <a:solidFill>
                  <a:srgbClr val="000000"/>
                </a:solidFill>
              </a:rPr>
              <a:t>solutions for maritime </a:t>
            </a:r>
            <a:r>
              <a:rPr lang="en-US" dirty="0" smtClean="0">
                <a:solidFill>
                  <a:srgbClr val="000000"/>
                </a:solidFill>
              </a:rPr>
              <a:t>usage</a:t>
            </a:r>
            <a:endParaRPr lang="en-US" dirty="0" smtClean="0">
              <a:solidFill>
                <a:srgbClr val="000000"/>
              </a:solidFill>
            </a:endParaRPr>
          </a:p>
          <a:p>
            <a:pPr marL="233363" indent="-233363"/>
            <a:r>
              <a:rPr lang="en-US" dirty="0" smtClean="0">
                <a:solidFill>
                  <a:srgbClr val="000000"/>
                </a:solidFill>
              </a:rPr>
              <a:t>Conduct Knowledge </a:t>
            </a:r>
            <a:r>
              <a:rPr lang="en-US" dirty="0">
                <a:solidFill>
                  <a:srgbClr val="000000"/>
                </a:solidFill>
              </a:rPr>
              <a:t>and technology transfer (KTT</a:t>
            </a:r>
            <a:r>
              <a:rPr lang="en-US" dirty="0" smtClean="0">
                <a:solidFill>
                  <a:srgbClr val="000000"/>
                </a:solidFill>
              </a:rPr>
              <a:t>) to enable deployment </a:t>
            </a:r>
            <a:r>
              <a:rPr lang="en-US" dirty="0">
                <a:solidFill>
                  <a:srgbClr val="000000"/>
                </a:solidFill>
              </a:rPr>
              <a:t>to </a:t>
            </a:r>
            <a:r>
              <a:rPr lang="en-US" dirty="0" smtClean="0">
                <a:solidFill>
                  <a:srgbClr val="000000"/>
                </a:solidFill>
              </a:rPr>
              <a:t>across </a:t>
            </a:r>
            <a:r>
              <a:rPr lang="en-US" dirty="0">
                <a:solidFill>
                  <a:srgbClr val="000000"/>
                </a:solidFill>
              </a:rPr>
              <a:t>domestic maritime facilities (e.g. ports, harbors, etc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Content Placeholder 9"/>
          <p:cNvSpPr txBox="1">
            <a:spLocks/>
          </p:cNvSpPr>
          <p:nvPr/>
        </p:nvSpPr>
        <p:spPr bwMode="auto">
          <a:xfrm>
            <a:off x="2286000" y="3044057"/>
            <a:ext cx="6367346" cy="1636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84048" indent="-210312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10312" algn="l" rtl="0" eaLnBrk="0" fontAlgn="base" hangingPunct="0">
              <a:spcBef>
                <a:spcPct val="20000"/>
              </a:spcBef>
              <a:spcAft>
                <a:spcPct val="0"/>
              </a:spcAft>
              <a:buSzPct val="65000"/>
              <a:buFont typeface="Arial Unicode MS" pitchFamily="34" charset="-128"/>
              <a:buChar char="□"/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21031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▪"/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60704" indent="-2095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lang="en-US" sz="16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1872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lang="en-US" sz="16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233363" indent="-233363">
              <a:spcBef>
                <a:spcPts val="360"/>
              </a:spcBef>
            </a:pPr>
            <a:r>
              <a:rPr dirty="0">
                <a:solidFill>
                  <a:srgbClr val="000000"/>
                </a:solidFill>
              </a:rPr>
              <a:t>Begin prototype research and application development </a:t>
            </a:r>
            <a:endParaRPr dirty="0" smtClean="0">
              <a:solidFill>
                <a:srgbClr val="000000"/>
              </a:solidFill>
            </a:endParaRPr>
          </a:p>
          <a:p>
            <a:pPr marL="233363" indent="-233363">
              <a:spcBef>
                <a:spcPts val="360"/>
              </a:spcBef>
            </a:pPr>
            <a:r>
              <a:rPr dirty="0" smtClean="0">
                <a:solidFill>
                  <a:srgbClr val="000000"/>
                </a:solidFill>
              </a:rPr>
              <a:t>Conduct </a:t>
            </a:r>
            <a:r>
              <a:rPr dirty="0">
                <a:solidFill>
                  <a:srgbClr val="000000"/>
                </a:solidFill>
              </a:rPr>
              <a:t>outreach with stakeholders including Maritime Administration Gateway Directors </a:t>
            </a:r>
          </a:p>
          <a:p>
            <a:pPr marL="233363" indent="-233363">
              <a:spcBef>
                <a:spcPts val="360"/>
              </a:spcBef>
            </a:pPr>
            <a:r>
              <a:rPr kern="0" dirty="0">
                <a:solidFill>
                  <a:srgbClr val="000000"/>
                </a:solidFill>
              </a:rPr>
              <a:t>Identify and address institutional and policy </a:t>
            </a:r>
            <a:r>
              <a:rPr kern="0" dirty="0" smtClean="0">
                <a:solidFill>
                  <a:srgbClr val="000000"/>
                </a:solidFill>
              </a:rPr>
              <a:t>issues</a:t>
            </a:r>
            <a:endParaRPr kern="0" dirty="0">
              <a:solidFill>
                <a:srgbClr val="0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0309" y="1657151"/>
            <a:ext cx="1625330" cy="954107"/>
          </a:xfrm>
          <a:prstGeom prst="rect">
            <a:avLst/>
          </a:prstGeom>
          <a:solidFill>
            <a:srgbClr val="E58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marR="0" indent="0" algn="r" defTabSz="914400" eaLnBrk="1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  <a:defRPr kumimoji="0" b="0" i="1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en-US" sz="1400" b="1" i="0" dirty="0">
                <a:solidFill>
                  <a:srgbClr val="FFFFFF"/>
                </a:solidFill>
              </a:rPr>
              <a:t>Phase 1: Pre-Deployment Preparation &amp; Analysis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6771" y="3277343"/>
            <a:ext cx="1538868" cy="954107"/>
          </a:xfrm>
          <a:prstGeom prst="rect">
            <a:avLst/>
          </a:prstGeom>
          <a:solidFill>
            <a:srgbClr val="B8C00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marR="0" indent="0" algn="r" defTabSz="914400" eaLnBrk="1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  <a:defRPr kumimoji="0" b="0" i="1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en-US" sz="1400" b="1" i="0" dirty="0">
                <a:solidFill>
                  <a:srgbClr val="FFFFFF"/>
                </a:solidFill>
              </a:rPr>
              <a:t>Phase 2: Development &amp; Demonstration Planning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4469" y="5135894"/>
            <a:ext cx="1561169" cy="738664"/>
          </a:xfrm>
          <a:prstGeom prst="rect">
            <a:avLst/>
          </a:prstGeom>
          <a:solidFill>
            <a:srgbClr val="3CC2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marR="0" indent="0" algn="r" defTabSz="914400" eaLnBrk="1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  <a:defRPr kumimoji="0" b="0" i="1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</a:defRPr>
            </a:lvl1pPr>
          </a:lstStyle>
          <a:p>
            <a:pPr algn="l" fontAlgn="base">
              <a:spcAft>
                <a:spcPct val="0"/>
              </a:spcAft>
            </a:pPr>
            <a:r>
              <a:rPr lang="en-US" sz="1400" b="1" i="0" dirty="0">
                <a:solidFill>
                  <a:srgbClr val="FFFFFF"/>
                </a:solidFill>
              </a:rPr>
              <a:t>Phase 3: Demonstrations  &amp; Assessment</a:t>
            </a:r>
          </a:p>
        </p:txBody>
      </p:sp>
    </p:spTree>
    <p:extLst>
      <p:ext uri="{BB962C8B-B14F-4D97-AF65-F5344CB8AC3E}">
        <p14:creationId xmlns:p14="http://schemas.microsoft.com/office/powerpoint/2010/main" val="64212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0" y="-15050"/>
            <a:ext cx="9144000" cy="100565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>
              <a:solidFill>
                <a:srgbClr val="FFFFF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101600"/>
            <a:ext cx="8000999" cy="762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kern="1200" dirty="0" smtClean="0">
                <a:solidFill>
                  <a:schemeClr val="bg1"/>
                </a:solidFill>
              </a:rPr>
              <a:t>Questions on Maritime Transportation ITS</a:t>
            </a:r>
            <a:endParaRPr lang="en-US" kern="1200" dirty="0">
              <a:solidFill>
                <a:schemeClr val="bg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560309" y="124583"/>
            <a:ext cx="0" cy="709772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Rectangle 1"/>
          <p:cNvSpPr/>
          <p:nvPr/>
        </p:nvSpPr>
        <p:spPr>
          <a:xfrm>
            <a:off x="397041" y="1389161"/>
            <a:ext cx="8022340" cy="44627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Are dry and liquid bulk ports (especially energy ports) interested in ITS applications?  If so, which applications</a:t>
            </a:r>
            <a:r>
              <a:rPr lang="en-US" sz="2000" dirty="0" smtClean="0">
                <a:solidFill>
                  <a:srgbClr val="000000"/>
                </a:solidFill>
              </a:rPr>
              <a:t>?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What </a:t>
            </a:r>
            <a:r>
              <a:rPr lang="en-US" sz="2000" dirty="0">
                <a:solidFill>
                  <a:srgbClr val="000000"/>
                </a:solidFill>
              </a:rPr>
              <a:t>are the critical challenges in port operations that could be addressed by better connectivity between ports, terminals, trucks, and the regional surface transportation system</a:t>
            </a:r>
            <a:r>
              <a:rPr lang="en-US" sz="2000" dirty="0" smtClean="0">
                <a:solidFill>
                  <a:srgbClr val="000000"/>
                </a:solidFill>
              </a:rPr>
              <a:t>?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000000"/>
              </a:solidFill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Do </a:t>
            </a:r>
            <a:r>
              <a:rPr lang="en-US" sz="2000" dirty="0">
                <a:solidFill>
                  <a:srgbClr val="000000"/>
                </a:solidFill>
              </a:rPr>
              <a:t>you see other opportunities to leverage the emerging ITS applications being explored through the ITS JPO efforts I just described to you</a:t>
            </a:r>
            <a:r>
              <a:rPr lang="en-US" sz="2000" dirty="0" smtClean="0">
                <a:solidFill>
                  <a:srgbClr val="000000"/>
                </a:solidFill>
              </a:rPr>
              <a:t>?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2000" dirty="0">
              <a:solidFill>
                <a:srgbClr val="000000"/>
              </a:solidFill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C</a:t>
            </a:r>
            <a:r>
              <a:rPr lang="en-US" sz="2000" dirty="0" smtClean="0">
                <a:solidFill>
                  <a:srgbClr val="000000"/>
                </a:solidFill>
              </a:rPr>
              <a:t>an </a:t>
            </a:r>
            <a:r>
              <a:rPr lang="en-US" sz="2000" dirty="0">
                <a:solidFill>
                  <a:srgbClr val="000000"/>
                </a:solidFill>
              </a:rPr>
              <a:t>we identify GAPS </a:t>
            </a:r>
            <a:r>
              <a:rPr lang="en-US" sz="2000" dirty="0" smtClean="0">
                <a:solidFill>
                  <a:srgbClr val="000000"/>
                </a:solidFill>
              </a:rPr>
              <a:t>in </a:t>
            </a:r>
            <a:r>
              <a:rPr lang="en-US" sz="2000" dirty="0">
                <a:solidFill>
                  <a:srgbClr val="000000"/>
                </a:solidFill>
              </a:rPr>
              <a:t>port and local/regional surface transportation system connectivity</a:t>
            </a:r>
            <a:r>
              <a:rPr lang="en-US" sz="2000" dirty="0" smtClean="0">
                <a:solidFill>
                  <a:srgbClr val="000000"/>
                </a:solidFill>
              </a:rPr>
              <a:t>?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0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0" y="-15050"/>
            <a:ext cx="9144000" cy="100565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sz="1400" i="1" dirty="0" smtClean="0">
              <a:solidFill>
                <a:srgbClr val="FFFFFF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101600"/>
            <a:ext cx="8000999" cy="762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kern="1200" dirty="0" smtClean="0">
                <a:solidFill>
                  <a:srgbClr val="FFFFFF"/>
                </a:solidFill>
              </a:rPr>
              <a:t>Current Freight-Specific </a:t>
            </a:r>
            <a:r>
              <a:rPr lang="en-US" kern="1200" dirty="0" smtClean="0">
                <a:solidFill>
                  <a:srgbClr val="FFFFFF"/>
                </a:solidFill>
              </a:rPr>
              <a:t>ITS Research</a:t>
            </a:r>
            <a:endParaRPr lang="en-US" kern="1200" dirty="0">
              <a:solidFill>
                <a:srgbClr val="FFFFFF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560309" y="124583"/>
            <a:ext cx="0" cy="709772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Rectangle 1"/>
          <p:cNvSpPr/>
          <p:nvPr/>
        </p:nvSpPr>
        <p:spPr>
          <a:xfrm>
            <a:off x="397041" y="1204495"/>
            <a:ext cx="50131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Connected Vehicle Pilots</a:t>
            </a:r>
          </a:p>
          <a:p>
            <a:pPr marL="342900" indent="-342900" eaLnBrk="0" fontAlgn="base" hangingPunct="0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Freight Advanced Traveler Information System (FRATIS)</a:t>
            </a:r>
          </a:p>
          <a:p>
            <a:pPr marL="342900" indent="-342900" eaLnBrk="0" fontAlgn="base" hangingPunct="0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Smart Roadside Initiative</a:t>
            </a:r>
          </a:p>
          <a:p>
            <a:pPr marL="342900" indent="-342900" eaLnBrk="0" fontAlgn="base" hangingPunct="0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</a:rPr>
              <a:t>Smart Truck Parking</a:t>
            </a:r>
          </a:p>
          <a:p>
            <a:pPr marL="342900" indent="-342900" eaLnBrk="0" fontAlgn="base" hangingPunct="0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Automation – Including Truck Platooning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12" name="Picture 6" descr="Trucks are an important part of the Connected Vehicle Safety Pil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051" y="1462552"/>
            <a:ext cx="3295421" cy="219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This is a photo of an 18-wheeler entering an optical character recognition (OCR) system in the port of Vancouver. Orange columns provide positioning guidance to drivers, while overhead sensors are above. Source: Kenneth Troup as a USDOT employe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4328160"/>
            <a:ext cx="3183497" cy="17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Samuel Ginn College of Engineeri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" y="4373051"/>
            <a:ext cx="4463415" cy="173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94360" y="6159167"/>
            <a:ext cx="22525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en-US" sz="1100" dirty="0" smtClean="0">
                <a:solidFill>
                  <a:srgbClr val="000000"/>
                </a:solidFill>
              </a:rPr>
              <a:t>Image Source: Auburn University</a:t>
            </a:r>
          </a:p>
        </p:txBody>
      </p:sp>
    </p:spTree>
    <p:extLst>
      <p:ext uri="{BB962C8B-B14F-4D97-AF65-F5344CB8AC3E}">
        <p14:creationId xmlns:p14="http://schemas.microsoft.com/office/powerpoint/2010/main" val="245847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0" y="-15051"/>
            <a:ext cx="9144000" cy="327750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1" u="none" strike="noStrike" cap="none" normalizeH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370" y="2486771"/>
            <a:ext cx="8229600" cy="762000"/>
          </a:xfrm>
        </p:spPr>
        <p:txBody>
          <a:bodyPr/>
          <a:lstStyle/>
          <a:p>
            <a:r>
              <a:rPr lang="en-US" sz="5400" dirty="0" smtClean="0">
                <a:solidFill>
                  <a:schemeClr val="bg1"/>
                </a:solidFill>
              </a:rPr>
              <a:t>For More Information </a:t>
            </a:r>
            <a:r>
              <a:rPr lang="en-US" sz="5400" dirty="0" smtClean="0"/>
              <a:t>	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142" y="3771344"/>
            <a:ext cx="5295080" cy="2451406"/>
          </a:xfrm>
        </p:spPr>
        <p:txBody>
          <a:bodyPr/>
          <a:lstStyle/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sz="2000" b="1" dirty="0" smtClean="0"/>
              <a:t>Stephen Shafer</a:t>
            </a:r>
          </a:p>
          <a:p>
            <a:pPr>
              <a:buNone/>
            </a:pPr>
            <a:r>
              <a:rPr lang="en-US" sz="1400" dirty="0" smtClean="0"/>
              <a:t>USDOT / Maritime Administration</a:t>
            </a:r>
          </a:p>
          <a:p>
            <a:pPr>
              <a:buNone/>
            </a:pPr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</a:rPr>
              <a:t>stephen.shafer@dot.gov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b="1" dirty="0" smtClean="0"/>
          </a:p>
        </p:txBody>
      </p:sp>
      <p:sp>
        <p:nvSpPr>
          <p:cNvPr id="6" name="Rectangle 5"/>
          <p:cNvSpPr/>
          <p:nvPr/>
        </p:nvSpPr>
        <p:spPr>
          <a:xfrm>
            <a:off x="1263274" y="6196863"/>
            <a:ext cx="4527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000000"/>
                </a:solidFill>
              </a:rPr>
              <a:t>Website: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http://www.StrongPorts.gov</a:t>
            </a:r>
          </a:p>
        </p:txBody>
      </p:sp>
      <p:pic>
        <p:nvPicPr>
          <p:cNvPr id="12" name="Picture 11" descr="www.ai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96" t="46575" r="45162" b="46504"/>
          <a:stretch/>
        </p:blipFill>
        <p:spPr>
          <a:xfrm>
            <a:off x="864410" y="6157287"/>
            <a:ext cx="405679" cy="38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9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OT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anley">
  <a:themeElements>
    <a:clrScheme name="Stanley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CC33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B92D"/>
      </a:accent6>
      <a:hlink>
        <a:srgbClr val="FFFF00"/>
      </a:hlink>
      <a:folHlink>
        <a:srgbClr val="CC0000"/>
      </a:folHlink>
    </a:clrScheme>
    <a:fontScheme name="Stanle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le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le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le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le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le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le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le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le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le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le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le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le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ley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B92D"/>
        </a:accent6>
        <a:hlink>
          <a:srgbClr val="FFFF00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RITA_Template_rev_2">
  <a:themeElements>
    <a:clrScheme name="1_RITA_Template_rev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RITA_Template_rev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600" i="0" dirty="0" smtClean="0">
            <a:solidFill>
              <a:schemeClr val="tx1"/>
            </a:solidFill>
          </a:defRPr>
        </a:defPPr>
      </a:lstStyle>
    </a:txDef>
  </a:objectDefaults>
  <a:extraClrSchemeLst>
    <a:extraClrScheme>
      <a:clrScheme name="1_RITA_Template_rev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RITA_Template_rev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RITA_Template_rev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3777</TotalTime>
  <Words>474</Words>
  <Application>Microsoft Office PowerPoint</Application>
  <PresentationFormat>On-screen Show (4:3)</PresentationFormat>
  <Paragraphs>98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1_DOTTheme1</vt:lpstr>
      <vt:lpstr>Stanley</vt:lpstr>
      <vt:lpstr>3_RITA_Template_rev_2</vt:lpstr>
      <vt:lpstr>ITS &amp; Maritime Transportation  AAPA Maritime Economic Development Committee Meeting      </vt:lpstr>
      <vt:lpstr>PowerPoint Presentation</vt:lpstr>
      <vt:lpstr>PowerPoint Presentation</vt:lpstr>
      <vt:lpstr>PowerPoint Presentation</vt:lpstr>
      <vt:lpstr>Need for Freight-Specific ITS Solutions</vt:lpstr>
      <vt:lpstr>PowerPoint Presentation</vt:lpstr>
      <vt:lpstr>Questions on Maritime Transportation ITS</vt:lpstr>
      <vt:lpstr>Current Freight-Specific ITS Research</vt:lpstr>
      <vt:lpstr>For More Information  </vt:lpstr>
    </vt:vector>
  </TitlesOfParts>
  <Company>DOT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ed.strocko</dc:creator>
  <cp:lastModifiedBy>USDOT_User</cp:lastModifiedBy>
  <cp:revision>146</cp:revision>
  <cp:lastPrinted>2016-10-21T12:23:26Z</cp:lastPrinted>
  <dcterms:created xsi:type="dcterms:W3CDTF">2013-03-01T20:17:38Z</dcterms:created>
  <dcterms:modified xsi:type="dcterms:W3CDTF">2016-10-21T12:24:12Z</dcterms:modified>
</cp:coreProperties>
</file>