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Lst>
  <p:notesMasterIdLst>
    <p:notesMasterId r:id="rId18"/>
  </p:notesMasterIdLst>
  <p:handoutMasterIdLst>
    <p:handoutMasterId r:id="rId19"/>
  </p:handoutMasterIdLst>
  <p:sldIdLst>
    <p:sldId id="263" r:id="rId2"/>
    <p:sldId id="258" r:id="rId3"/>
    <p:sldId id="290" r:id="rId4"/>
    <p:sldId id="270" r:id="rId5"/>
    <p:sldId id="269" r:id="rId6"/>
    <p:sldId id="268" r:id="rId7"/>
    <p:sldId id="286" r:id="rId8"/>
    <p:sldId id="289" r:id="rId9"/>
    <p:sldId id="278" r:id="rId10"/>
    <p:sldId id="279" r:id="rId11"/>
    <p:sldId id="280" r:id="rId12"/>
    <p:sldId id="281" r:id="rId13"/>
    <p:sldId id="277" r:id="rId14"/>
    <p:sldId id="267" r:id="rId15"/>
    <p:sldId id="283" r:id="rId16"/>
    <p:sldId id="274"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1" autoAdjust="0"/>
    <p:restoredTop sz="94532" autoAdjust="0"/>
  </p:normalViewPr>
  <p:slideViewPr>
    <p:cSldViewPr>
      <p:cViewPr>
        <p:scale>
          <a:sx n="100" d="100"/>
          <a:sy n="100" d="100"/>
        </p:scale>
        <p:origin x="-6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D71556-3318-4A82-9F20-15B71F55F306}"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US"/>
        </a:p>
      </dgm:t>
    </dgm:pt>
    <dgm:pt modelId="{E9CB0D30-FC50-450F-A185-519621D0E142}">
      <dgm:prSet/>
      <dgm:spPr/>
      <dgm:t>
        <a:bodyPr/>
        <a:lstStyle/>
        <a:p>
          <a:pPr rtl="0"/>
          <a:r>
            <a:rPr lang="en-US" b="1" u="none" dirty="0" smtClean="0">
              <a:latin typeface="Bell MT" panose="02020503060305020303" pitchFamily="18" charset="0"/>
            </a:rPr>
            <a:t>Police</a:t>
          </a:r>
          <a:endParaRPr lang="en-US" u="none" dirty="0">
            <a:latin typeface="Bell MT" panose="02020503060305020303" pitchFamily="18" charset="0"/>
          </a:endParaRPr>
        </a:p>
      </dgm:t>
    </dgm:pt>
    <dgm:pt modelId="{FA21C4E9-D099-4AD6-912C-FCEB2A3E104C}" type="parTrans" cxnId="{48137CA2-9F26-4394-BB5B-A7229990F0AD}">
      <dgm:prSet/>
      <dgm:spPr/>
      <dgm:t>
        <a:bodyPr/>
        <a:lstStyle/>
        <a:p>
          <a:endParaRPr lang="en-US">
            <a:latin typeface="Bell MT" panose="02020503060305020303" pitchFamily="18" charset="0"/>
          </a:endParaRPr>
        </a:p>
      </dgm:t>
    </dgm:pt>
    <dgm:pt modelId="{69B15941-7043-4529-811D-01CB724C9144}" type="sibTrans" cxnId="{48137CA2-9F26-4394-BB5B-A7229990F0AD}">
      <dgm:prSet/>
      <dgm:spPr/>
      <dgm:t>
        <a:bodyPr/>
        <a:lstStyle/>
        <a:p>
          <a:endParaRPr lang="en-US">
            <a:latin typeface="Bell MT" panose="02020503060305020303" pitchFamily="18" charset="0"/>
          </a:endParaRPr>
        </a:p>
      </dgm:t>
    </dgm:pt>
    <dgm:pt modelId="{79D3B344-8702-4610-A517-2BA3BC56AE7B}">
      <dgm:prSet/>
      <dgm:spPr/>
      <dgm:t>
        <a:bodyPr/>
        <a:lstStyle/>
        <a:p>
          <a:pPr rtl="0"/>
          <a:r>
            <a:rPr lang="en-US" b="0" u="none" dirty="0" smtClean="0">
              <a:latin typeface="Bell MT" panose="02020503060305020303" pitchFamily="18" charset="0"/>
            </a:rPr>
            <a:t>New York Police Department</a:t>
          </a:r>
          <a:endParaRPr lang="en-US" b="0" u="none" dirty="0">
            <a:latin typeface="Bell MT" panose="02020503060305020303" pitchFamily="18" charset="0"/>
          </a:endParaRPr>
        </a:p>
      </dgm:t>
    </dgm:pt>
    <dgm:pt modelId="{E9D80832-5DB0-4038-86F2-EFF1B19DA55C}" type="parTrans" cxnId="{D84CFAC8-123A-4B9B-9FAA-8DAE0562E316}">
      <dgm:prSet/>
      <dgm:spPr/>
      <dgm:t>
        <a:bodyPr/>
        <a:lstStyle/>
        <a:p>
          <a:endParaRPr lang="en-US">
            <a:latin typeface="Bell MT" panose="02020503060305020303" pitchFamily="18" charset="0"/>
          </a:endParaRPr>
        </a:p>
      </dgm:t>
    </dgm:pt>
    <dgm:pt modelId="{B1DC9697-3622-4A0D-B1F2-062665B9EF73}" type="sibTrans" cxnId="{D84CFAC8-123A-4B9B-9FAA-8DAE0562E316}">
      <dgm:prSet/>
      <dgm:spPr/>
      <dgm:t>
        <a:bodyPr/>
        <a:lstStyle/>
        <a:p>
          <a:endParaRPr lang="en-US">
            <a:latin typeface="Bell MT" panose="02020503060305020303" pitchFamily="18" charset="0"/>
          </a:endParaRPr>
        </a:p>
      </dgm:t>
    </dgm:pt>
    <dgm:pt modelId="{6D804F7D-3DBA-4125-84B9-35D5DBBD7CEC}">
      <dgm:prSet/>
      <dgm:spPr/>
      <dgm:t>
        <a:bodyPr/>
        <a:lstStyle/>
        <a:p>
          <a:pPr rtl="0"/>
          <a:r>
            <a:rPr lang="en-US" b="1" u="none" dirty="0" smtClean="0">
              <a:latin typeface="Bell MT" panose="02020503060305020303" pitchFamily="18" charset="0"/>
            </a:rPr>
            <a:t>Corrections</a:t>
          </a:r>
          <a:endParaRPr lang="en-US" u="none" dirty="0">
            <a:latin typeface="Bell MT" panose="02020503060305020303" pitchFamily="18" charset="0"/>
          </a:endParaRPr>
        </a:p>
      </dgm:t>
    </dgm:pt>
    <dgm:pt modelId="{3A8EBBB6-CC28-4C66-A0DB-F1FEF584DE1E}" type="parTrans" cxnId="{8955FE8E-91B8-4CD0-AFC9-5DF40E59280F}">
      <dgm:prSet/>
      <dgm:spPr/>
      <dgm:t>
        <a:bodyPr/>
        <a:lstStyle/>
        <a:p>
          <a:endParaRPr lang="en-US">
            <a:latin typeface="Bell MT" panose="02020503060305020303" pitchFamily="18" charset="0"/>
          </a:endParaRPr>
        </a:p>
      </dgm:t>
    </dgm:pt>
    <dgm:pt modelId="{2AD6E395-E8AF-410C-ADD0-A3A24A053478}" type="sibTrans" cxnId="{8955FE8E-91B8-4CD0-AFC9-5DF40E59280F}">
      <dgm:prSet/>
      <dgm:spPr/>
      <dgm:t>
        <a:bodyPr/>
        <a:lstStyle/>
        <a:p>
          <a:endParaRPr lang="en-US">
            <a:latin typeface="Bell MT" panose="02020503060305020303" pitchFamily="18" charset="0"/>
          </a:endParaRPr>
        </a:p>
      </dgm:t>
    </dgm:pt>
    <dgm:pt modelId="{7D3B024C-63C4-4841-BBF8-A57BB8B429B2}">
      <dgm:prSet/>
      <dgm:spPr/>
      <dgm:t>
        <a:bodyPr/>
        <a:lstStyle/>
        <a:p>
          <a:pPr rtl="0"/>
          <a:r>
            <a:rPr lang="en-US" b="1" u="none" dirty="0" smtClean="0">
              <a:latin typeface="Bell MT" panose="02020503060305020303" pitchFamily="18" charset="0"/>
            </a:rPr>
            <a:t>Justice</a:t>
          </a:r>
          <a:endParaRPr lang="en-US" u="none" dirty="0">
            <a:latin typeface="Bell MT" panose="02020503060305020303" pitchFamily="18" charset="0"/>
          </a:endParaRPr>
        </a:p>
      </dgm:t>
    </dgm:pt>
    <dgm:pt modelId="{E4781014-A261-40AD-96C8-1B3BC2B8C355}" type="parTrans" cxnId="{FD102E52-1DA8-4D2F-A286-8E2184264DAA}">
      <dgm:prSet/>
      <dgm:spPr/>
      <dgm:t>
        <a:bodyPr/>
        <a:lstStyle/>
        <a:p>
          <a:endParaRPr lang="en-US">
            <a:latin typeface="Bell MT" panose="02020503060305020303" pitchFamily="18" charset="0"/>
          </a:endParaRPr>
        </a:p>
      </dgm:t>
    </dgm:pt>
    <dgm:pt modelId="{91197788-CCBA-470E-8FF5-0F1D3BB5FEB5}" type="sibTrans" cxnId="{FD102E52-1DA8-4D2F-A286-8E2184264DAA}">
      <dgm:prSet/>
      <dgm:spPr/>
      <dgm:t>
        <a:bodyPr/>
        <a:lstStyle/>
        <a:p>
          <a:endParaRPr lang="en-US">
            <a:latin typeface="Bell MT" panose="02020503060305020303" pitchFamily="18" charset="0"/>
          </a:endParaRPr>
        </a:p>
      </dgm:t>
    </dgm:pt>
    <dgm:pt modelId="{2181ACB4-0B65-4F3E-84D0-FA2E05C39525}">
      <dgm:prSet/>
      <dgm:spPr/>
      <dgm:t>
        <a:bodyPr/>
        <a:lstStyle/>
        <a:p>
          <a:pPr rtl="0"/>
          <a:r>
            <a:rPr lang="en-US" dirty="0" smtClean="0">
              <a:latin typeface="Bell MT" panose="02020503060305020303" pitchFamily="18" charset="0"/>
            </a:rPr>
            <a:t>New Mexico Corrections Department</a:t>
          </a:r>
          <a:endParaRPr lang="en-US" dirty="0">
            <a:latin typeface="Bell MT" panose="02020503060305020303" pitchFamily="18" charset="0"/>
          </a:endParaRPr>
        </a:p>
      </dgm:t>
    </dgm:pt>
    <dgm:pt modelId="{1A3354FB-764D-4F7F-B4C9-58E0B357E19B}" type="parTrans" cxnId="{121A7880-6FA8-4023-8347-775D5B619F02}">
      <dgm:prSet/>
      <dgm:spPr/>
      <dgm:t>
        <a:bodyPr/>
        <a:lstStyle/>
        <a:p>
          <a:endParaRPr lang="en-US">
            <a:latin typeface="Bell MT" panose="02020503060305020303" pitchFamily="18" charset="0"/>
          </a:endParaRPr>
        </a:p>
      </dgm:t>
    </dgm:pt>
    <dgm:pt modelId="{49B9BFAB-74B6-4EF3-B76A-901766F9310A}" type="sibTrans" cxnId="{121A7880-6FA8-4023-8347-775D5B619F02}">
      <dgm:prSet/>
      <dgm:spPr/>
      <dgm:t>
        <a:bodyPr/>
        <a:lstStyle/>
        <a:p>
          <a:endParaRPr lang="en-US">
            <a:latin typeface="Bell MT" panose="02020503060305020303" pitchFamily="18" charset="0"/>
          </a:endParaRPr>
        </a:p>
      </dgm:t>
    </dgm:pt>
    <dgm:pt modelId="{50634B76-CD3B-4498-9B1D-1BCD09B46320}">
      <dgm:prSet/>
      <dgm:spPr/>
      <dgm:t>
        <a:bodyPr/>
        <a:lstStyle/>
        <a:p>
          <a:r>
            <a:rPr lang="en-US" dirty="0" smtClean="0">
              <a:latin typeface="Bell MT" panose="02020503060305020303" pitchFamily="18" charset="0"/>
            </a:rPr>
            <a:t>Maryland Department of Public Safety and Correctional Services</a:t>
          </a:r>
          <a:endParaRPr lang="en-US" dirty="0">
            <a:latin typeface="Bell MT" panose="02020503060305020303" pitchFamily="18" charset="0"/>
          </a:endParaRPr>
        </a:p>
      </dgm:t>
    </dgm:pt>
    <dgm:pt modelId="{8B88E9B2-C10B-4C08-B266-A9A825A87E9D}" type="parTrans" cxnId="{7C640DEA-0626-4837-A035-D9990908A482}">
      <dgm:prSet/>
      <dgm:spPr/>
      <dgm:t>
        <a:bodyPr/>
        <a:lstStyle/>
        <a:p>
          <a:endParaRPr lang="en-US">
            <a:latin typeface="Bell MT" panose="02020503060305020303" pitchFamily="18" charset="0"/>
          </a:endParaRPr>
        </a:p>
      </dgm:t>
    </dgm:pt>
    <dgm:pt modelId="{5B76EA1E-30CC-4692-87CE-419602D7B853}" type="sibTrans" cxnId="{7C640DEA-0626-4837-A035-D9990908A482}">
      <dgm:prSet/>
      <dgm:spPr/>
      <dgm:t>
        <a:bodyPr/>
        <a:lstStyle/>
        <a:p>
          <a:endParaRPr lang="en-US">
            <a:latin typeface="Bell MT" panose="02020503060305020303" pitchFamily="18" charset="0"/>
          </a:endParaRPr>
        </a:p>
      </dgm:t>
    </dgm:pt>
    <dgm:pt modelId="{855F018D-37F8-4853-B1BC-EF347A7981F9}">
      <dgm:prSet/>
      <dgm:spPr/>
      <dgm:t>
        <a:bodyPr/>
        <a:lstStyle/>
        <a:p>
          <a:pPr rtl="0"/>
          <a:r>
            <a:rPr lang="en-US" dirty="0" smtClean="0">
              <a:latin typeface="Bell MT" panose="02020503060305020303" pitchFamily="18" charset="0"/>
            </a:rPr>
            <a:t>Philadelphia District Attorney Office</a:t>
          </a:r>
          <a:endParaRPr lang="en-US" dirty="0">
            <a:latin typeface="Bell MT" panose="02020503060305020303" pitchFamily="18" charset="0"/>
          </a:endParaRPr>
        </a:p>
      </dgm:t>
    </dgm:pt>
    <dgm:pt modelId="{C26FE32B-C00C-40A9-8E47-F660E7C077C1}" type="parTrans" cxnId="{B0828646-5E10-440F-8ACC-0ABA92C2D325}">
      <dgm:prSet/>
      <dgm:spPr/>
      <dgm:t>
        <a:bodyPr/>
        <a:lstStyle/>
        <a:p>
          <a:endParaRPr lang="en-US">
            <a:latin typeface="Bell MT" panose="02020503060305020303" pitchFamily="18" charset="0"/>
          </a:endParaRPr>
        </a:p>
      </dgm:t>
    </dgm:pt>
    <dgm:pt modelId="{1BDBDDC1-6977-4798-A8B1-352653314E9A}" type="sibTrans" cxnId="{B0828646-5E10-440F-8ACC-0ABA92C2D325}">
      <dgm:prSet/>
      <dgm:spPr/>
      <dgm:t>
        <a:bodyPr/>
        <a:lstStyle/>
        <a:p>
          <a:endParaRPr lang="en-US">
            <a:latin typeface="Bell MT" panose="02020503060305020303" pitchFamily="18" charset="0"/>
          </a:endParaRPr>
        </a:p>
      </dgm:t>
    </dgm:pt>
    <dgm:pt modelId="{94FC47E0-F50A-4425-A61E-2225C60A9FB7}">
      <dgm:prSet/>
      <dgm:spPr/>
      <dgm:t>
        <a:bodyPr/>
        <a:lstStyle/>
        <a:p>
          <a:r>
            <a:rPr lang="en-US" dirty="0" smtClean="0">
              <a:latin typeface="Bell MT" panose="02020503060305020303" pitchFamily="18" charset="0"/>
            </a:rPr>
            <a:t>Louisiana Supreme Court</a:t>
          </a:r>
          <a:endParaRPr lang="en-US" dirty="0">
            <a:latin typeface="Bell MT" panose="02020503060305020303" pitchFamily="18" charset="0"/>
          </a:endParaRPr>
        </a:p>
      </dgm:t>
    </dgm:pt>
    <dgm:pt modelId="{BC5D4481-EDA6-4200-9ECE-647F0DCC116A}" type="parTrans" cxnId="{02E1C8CD-22BF-420E-8556-57F923DCAE65}">
      <dgm:prSet/>
      <dgm:spPr/>
      <dgm:t>
        <a:bodyPr/>
        <a:lstStyle/>
        <a:p>
          <a:endParaRPr lang="en-US">
            <a:latin typeface="Bell MT" panose="02020503060305020303" pitchFamily="18" charset="0"/>
          </a:endParaRPr>
        </a:p>
      </dgm:t>
    </dgm:pt>
    <dgm:pt modelId="{B808E633-44B3-46AC-94E4-4184DE8C687E}" type="sibTrans" cxnId="{02E1C8CD-22BF-420E-8556-57F923DCAE65}">
      <dgm:prSet/>
      <dgm:spPr/>
      <dgm:t>
        <a:bodyPr/>
        <a:lstStyle/>
        <a:p>
          <a:endParaRPr lang="en-US">
            <a:latin typeface="Bell MT" panose="02020503060305020303" pitchFamily="18" charset="0"/>
          </a:endParaRPr>
        </a:p>
      </dgm:t>
    </dgm:pt>
    <dgm:pt modelId="{B76A778D-02E4-4D2C-A4A5-07C0FEBB54B6}">
      <dgm:prSet/>
      <dgm:spPr/>
      <dgm:t>
        <a:bodyPr/>
        <a:lstStyle/>
        <a:p>
          <a:pPr rtl="0"/>
          <a:r>
            <a:rPr lang="en-US" b="0" u="none" dirty="0" smtClean="0">
              <a:latin typeface="Bell MT" panose="02020503060305020303" pitchFamily="18" charset="0"/>
            </a:rPr>
            <a:t>Miami-Dade Police Department</a:t>
          </a:r>
          <a:endParaRPr lang="en-US" b="0" u="none" dirty="0">
            <a:latin typeface="Bell MT" panose="02020503060305020303" pitchFamily="18" charset="0"/>
          </a:endParaRPr>
        </a:p>
      </dgm:t>
    </dgm:pt>
    <dgm:pt modelId="{4FFD0E69-AFEA-4D37-89B6-263D6B4C753B}" type="parTrans" cxnId="{4FF2187E-CA7B-4781-8F97-45EF71E0F135}">
      <dgm:prSet/>
      <dgm:spPr/>
      <dgm:t>
        <a:bodyPr/>
        <a:lstStyle/>
        <a:p>
          <a:endParaRPr lang="en-US">
            <a:latin typeface="Bell MT" panose="02020503060305020303" pitchFamily="18" charset="0"/>
          </a:endParaRPr>
        </a:p>
      </dgm:t>
    </dgm:pt>
    <dgm:pt modelId="{37BB11BB-0129-4ECF-BD6F-E40662FA5457}" type="sibTrans" cxnId="{4FF2187E-CA7B-4781-8F97-45EF71E0F135}">
      <dgm:prSet/>
      <dgm:spPr/>
      <dgm:t>
        <a:bodyPr/>
        <a:lstStyle/>
        <a:p>
          <a:endParaRPr lang="en-US">
            <a:latin typeface="Bell MT" panose="02020503060305020303" pitchFamily="18" charset="0"/>
          </a:endParaRPr>
        </a:p>
      </dgm:t>
    </dgm:pt>
    <dgm:pt modelId="{5F2371E3-B53A-4128-9476-B14E7AB61BDD}">
      <dgm:prSet/>
      <dgm:spPr/>
      <dgm:t>
        <a:bodyPr/>
        <a:lstStyle/>
        <a:p>
          <a:r>
            <a:rPr lang="en-US" dirty="0" smtClean="0">
              <a:latin typeface="Bell MT" panose="02020503060305020303" pitchFamily="18" charset="0"/>
            </a:rPr>
            <a:t>Colorado Department of Corrections</a:t>
          </a:r>
          <a:endParaRPr lang="en-US" dirty="0">
            <a:latin typeface="Bell MT" panose="02020503060305020303" pitchFamily="18" charset="0"/>
          </a:endParaRPr>
        </a:p>
      </dgm:t>
    </dgm:pt>
    <dgm:pt modelId="{736BE2CA-B2DE-492D-B114-FFAB7C8D48CA}" type="parTrans" cxnId="{E4263E56-F3B1-4FE4-9BC0-C8E6C06B082A}">
      <dgm:prSet/>
      <dgm:spPr/>
      <dgm:t>
        <a:bodyPr/>
        <a:lstStyle/>
        <a:p>
          <a:endParaRPr lang="en-US">
            <a:latin typeface="Bell MT" panose="02020503060305020303" pitchFamily="18" charset="0"/>
          </a:endParaRPr>
        </a:p>
      </dgm:t>
    </dgm:pt>
    <dgm:pt modelId="{782FC5FB-F3EF-465E-AF31-ACBF69494E4E}" type="sibTrans" cxnId="{E4263E56-F3B1-4FE4-9BC0-C8E6C06B082A}">
      <dgm:prSet/>
      <dgm:spPr/>
      <dgm:t>
        <a:bodyPr/>
        <a:lstStyle/>
        <a:p>
          <a:endParaRPr lang="en-US">
            <a:latin typeface="Bell MT" panose="02020503060305020303" pitchFamily="18" charset="0"/>
          </a:endParaRPr>
        </a:p>
      </dgm:t>
    </dgm:pt>
    <dgm:pt modelId="{FDD02ECB-4EE1-4769-8B7D-0E73A06737D1}">
      <dgm:prSet/>
      <dgm:spPr/>
      <dgm:t>
        <a:bodyPr/>
        <a:lstStyle/>
        <a:p>
          <a:pPr rtl="0"/>
          <a:r>
            <a:rPr lang="en-US" dirty="0" smtClean="0">
              <a:latin typeface="Bell MT" panose="02020503060305020303" pitchFamily="18" charset="0"/>
            </a:rPr>
            <a:t>Delaware Attorney General’s Office</a:t>
          </a:r>
          <a:endParaRPr lang="en-US" dirty="0">
            <a:latin typeface="Bell MT" panose="02020503060305020303" pitchFamily="18" charset="0"/>
          </a:endParaRPr>
        </a:p>
      </dgm:t>
    </dgm:pt>
    <dgm:pt modelId="{4980D693-7AA2-4967-85B9-672D4D18206D}" type="parTrans" cxnId="{4FAEF07E-46BD-4F1C-B0EE-2ABE64E394CE}">
      <dgm:prSet/>
      <dgm:spPr/>
      <dgm:t>
        <a:bodyPr/>
        <a:lstStyle/>
        <a:p>
          <a:endParaRPr lang="en-US">
            <a:latin typeface="Bell MT" panose="02020503060305020303" pitchFamily="18" charset="0"/>
          </a:endParaRPr>
        </a:p>
      </dgm:t>
    </dgm:pt>
    <dgm:pt modelId="{80E29071-ADD8-44D5-BE0C-AE5BE5E94D24}" type="sibTrans" cxnId="{4FAEF07E-46BD-4F1C-B0EE-2ABE64E394CE}">
      <dgm:prSet/>
      <dgm:spPr/>
      <dgm:t>
        <a:bodyPr/>
        <a:lstStyle/>
        <a:p>
          <a:endParaRPr lang="en-US">
            <a:latin typeface="Bell MT" panose="02020503060305020303" pitchFamily="18" charset="0"/>
          </a:endParaRPr>
        </a:p>
      </dgm:t>
    </dgm:pt>
    <dgm:pt modelId="{C15B23B3-BFC9-44FC-ABB7-8E34E5B40F98}">
      <dgm:prSet/>
      <dgm:spPr/>
      <dgm:t>
        <a:bodyPr/>
        <a:lstStyle/>
        <a:p>
          <a:pPr rtl="0"/>
          <a:r>
            <a:rPr lang="en-US" b="0" u="none" dirty="0" smtClean="0">
              <a:latin typeface="Bell MT" panose="02020503060305020303" pitchFamily="18" charset="0"/>
            </a:rPr>
            <a:t>Boston Police Department</a:t>
          </a:r>
          <a:endParaRPr lang="en-US" b="0" u="none" dirty="0">
            <a:latin typeface="Bell MT" panose="02020503060305020303" pitchFamily="18" charset="0"/>
          </a:endParaRPr>
        </a:p>
      </dgm:t>
    </dgm:pt>
    <dgm:pt modelId="{93CD4F62-154D-44FB-BE06-4E502936A11B}" type="parTrans" cxnId="{5BEA42DA-AE59-475E-BC41-CEB299B7FEC4}">
      <dgm:prSet/>
      <dgm:spPr/>
      <dgm:t>
        <a:bodyPr/>
        <a:lstStyle/>
        <a:p>
          <a:endParaRPr lang="en-US">
            <a:latin typeface="Bell MT" panose="02020503060305020303" pitchFamily="18" charset="0"/>
          </a:endParaRPr>
        </a:p>
      </dgm:t>
    </dgm:pt>
    <dgm:pt modelId="{CFC391D2-094E-4325-9D46-9B2B8DD336E2}" type="sibTrans" cxnId="{5BEA42DA-AE59-475E-BC41-CEB299B7FEC4}">
      <dgm:prSet/>
      <dgm:spPr/>
      <dgm:t>
        <a:bodyPr/>
        <a:lstStyle/>
        <a:p>
          <a:endParaRPr lang="en-US">
            <a:latin typeface="Bell MT" panose="02020503060305020303" pitchFamily="18" charset="0"/>
          </a:endParaRPr>
        </a:p>
      </dgm:t>
    </dgm:pt>
    <dgm:pt modelId="{A4A55BB2-D735-4794-957E-32F80D1A7430}" type="pres">
      <dgm:prSet presAssocID="{8FD71556-3318-4A82-9F20-15B71F55F306}" presName="Name0" presStyleCnt="0">
        <dgm:presLayoutVars>
          <dgm:dir/>
          <dgm:animLvl val="lvl"/>
          <dgm:resizeHandles val="exact"/>
        </dgm:presLayoutVars>
      </dgm:prSet>
      <dgm:spPr/>
      <dgm:t>
        <a:bodyPr/>
        <a:lstStyle/>
        <a:p>
          <a:endParaRPr lang="en-US"/>
        </a:p>
      </dgm:t>
    </dgm:pt>
    <dgm:pt modelId="{D6679EBD-30A9-46E8-8823-128E965EA948}" type="pres">
      <dgm:prSet presAssocID="{E9CB0D30-FC50-450F-A185-519621D0E142}" presName="linNode" presStyleCnt="0"/>
      <dgm:spPr/>
      <dgm:t>
        <a:bodyPr/>
        <a:lstStyle/>
        <a:p>
          <a:endParaRPr lang="en-US"/>
        </a:p>
      </dgm:t>
    </dgm:pt>
    <dgm:pt modelId="{5550EBB6-7FAF-4F73-8EF2-476139A8F37B}" type="pres">
      <dgm:prSet presAssocID="{E9CB0D30-FC50-450F-A185-519621D0E142}" presName="parentText" presStyleLbl="node1" presStyleIdx="0" presStyleCnt="3">
        <dgm:presLayoutVars>
          <dgm:chMax val="1"/>
          <dgm:bulletEnabled val="1"/>
        </dgm:presLayoutVars>
      </dgm:prSet>
      <dgm:spPr/>
      <dgm:t>
        <a:bodyPr/>
        <a:lstStyle/>
        <a:p>
          <a:endParaRPr lang="en-US"/>
        </a:p>
      </dgm:t>
    </dgm:pt>
    <dgm:pt modelId="{5EBFC5DC-B238-41F4-956A-3A6DC058EEA4}" type="pres">
      <dgm:prSet presAssocID="{E9CB0D30-FC50-450F-A185-519621D0E142}" presName="descendantText" presStyleLbl="alignAccFollowNode1" presStyleIdx="0" presStyleCnt="3">
        <dgm:presLayoutVars>
          <dgm:bulletEnabled val="1"/>
        </dgm:presLayoutVars>
      </dgm:prSet>
      <dgm:spPr/>
      <dgm:t>
        <a:bodyPr/>
        <a:lstStyle/>
        <a:p>
          <a:endParaRPr lang="en-US"/>
        </a:p>
      </dgm:t>
    </dgm:pt>
    <dgm:pt modelId="{614404DC-0516-41E8-804F-9D6C2E235C7B}" type="pres">
      <dgm:prSet presAssocID="{69B15941-7043-4529-811D-01CB724C9144}" presName="sp" presStyleCnt="0"/>
      <dgm:spPr/>
      <dgm:t>
        <a:bodyPr/>
        <a:lstStyle/>
        <a:p>
          <a:endParaRPr lang="en-US"/>
        </a:p>
      </dgm:t>
    </dgm:pt>
    <dgm:pt modelId="{B744FF1E-82AD-4626-A761-6EC4ACC81C8F}" type="pres">
      <dgm:prSet presAssocID="{6D804F7D-3DBA-4125-84B9-35D5DBBD7CEC}" presName="linNode" presStyleCnt="0"/>
      <dgm:spPr/>
      <dgm:t>
        <a:bodyPr/>
        <a:lstStyle/>
        <a:p>
          <a:endParaRPr lang="en-US"/>
        </a:p>
      </dgm:t>
    </dgm:pt>
    <dgm:pt modelId="{E701E77C-9E17-4D29-B9B7-BC49F6769786}" type="pres">
      <dgm:prSet presAssocID="{6D804F7D-3DBA-4125-84B9-35D5DBBD7CEC}" presName="parentText" presStyleLbl="node1" presStyleIdx="1" presStyleCnt="3">
        <dgm:presLayoutVars>
          <dgm:chMax val="1"/>
          <dgm:bulletEnabled val="1"/>
        </dgm:presLayoutVars>
      </dgm:prSet>
      <dgm:spPr/>
      <dgm:t>
        <a:bodyPr/>
        <a:lstStyle/>
        <a:p>
          <a:endParaRPr lang="en-US"/>
        </a:p>
      </dgm:t>
    </dgm:pt>
    <dgm:pt modelId="{683DB893-1BD3-4FC8-A407-B6E4583F2E5C}" type="pres">
      <dgm:prSet presAssocID="{6D804F7D-3DBA-4125-84B9-35D5DBBD7CEC}" presName="descendantText" presStyleLbl="alignAccFollowNode1" presStyleIdx="1" presStyleCnt="3">
        <dgm:presLayoutVars>
          <dgm:bulletEnabled val="1"/>
        </dgm:presLayoutVars>
      </dgm:prSet>
      <dgm:spPr/>
      <dgm:t>
        <a:bodyPr/>
        <a:lstStyle/>
        <a:p>
          <a:endParaRPr lang="en-US"/>
        </a:p>
      </dgm:t>
    </dgm:pt>
    <dgm:pt modelId="{6AD22E6F-4841-49C3-9106-6B078C30F2E1}" type="pres">
      <dgm:prSet presAssocID="{2AD6E395-E8AF-410C-ADD0-A3A24A053478}" presName="sp" presStyleCnt="0"/>
      <dgm:spPr/>
      <dgm:t>
        <a:bodyPr/>
        <a:lstStyle/>
        <a:p>
          <a:endParaRPr lang="en-US"/>
        </a:p>
      </dgm:t>
    </dgm:pt>
    <dgm:pt modelId="{7B180DA2-4581-475E-8EB1-0F1E4790A76E}" type="pres">
      <dgm:prSet presAssocID="{7D3B024C-63C4-4841-BBF8-A57BB8B429B2}" presName="linNode" presStyleCnt="0"/>
      <dgm:spPr/>
      <dgm:t>
        <a:bodyPr/>
        <a:lstStyle/>
        <a:p>
          <a:endParaRPr lang="en-US"/>
        </a:p>
      </dgm:t>
    </dgm:pt>
    <dgm:pt modelId="{81A6799E-8D42-4D19-BA06-C924E4A982E8}" type="pres">
      <dgm:prSet presAssocID="{7D3B024C-63C4-4841-BBF8-A57BB8B429B2}" presName="parentText" presStyleLbl="node1" presStyleIdx="2" presStyleCnt="3">
        <dgm:presLayoutVars>
          <dgm:chMax val="1"/>
          <dgm:bulletEnabled val="1"/>
        </dgm:presLayoutVars>
      </dgm:prSet>
      <dgm:spPr/>
      <dgm:t>
        <a:bodyPr/>
        <a:lstStyle/>
        <a:p>
          <a:endParaRPr lang="en-US"/>
        </a:p>
      </dgm:t>
    </dgm:pt>
    <dgm:pt modelId="{2BCE1292-DB27-4936-A2CE-7FEE0F19313F}" type="pres">
      <dgm:prSet presAssocID="{7D3B024C-63C4-4841-BBF8-A57BB8B429B2}" presName="descendantText" presStyleLbl="alignAccFollowNode1" presStyleIdx="2" presStyleCnt="3">
        <dgm:presLayoutVars>
          <dgm:bulletEnabled val="1"/>
        </dgm:presLayoutVars>
      </dgm:prSet>
      <dgm:spPr/>
      <dgm:t>
        <a:bodyPr/>
        <a:lstStyle/>
        <a:p>
          <a:endParaRPr lang="en-US"/>
        </a:p>
      </dgm:t>
    </dgm:pt>
  </dgm:ptLst>
  <dgm:cxnLst>
    <dgm:cxn modelId="{533EDCFF-00E9-481F-840E-D234B6B4E797}" type="presOf" srcId="{855F018D-37F8-4853-B1BC-EF347A7981F9}" destId="{2BCE1292-DB27-4936-A2CE-7FEE0F19313F}" srcOrd="0" destOrd="0" presId="urn:microsoft.com/office/officeart/2005/8/layout/vList5"/>
    <dgm:cxn modelId="{02E1C8CD-22BF-420E-8556-57F923DCAE65}" srcId="{7D3B024C-63C4-4841-BBF8-A57BB8B429B2}" destId="{94FC47E0-F50A-4425-A61E-2225C60A9FB7}" srcOrd="2" destOrd="0" parTransId="{BC5D4481-EDA6-4200-9ECE-647F0DCC116A}" sibTransId="{B808E633-44B3-46AC-94E4-4184DE8C687E}"/>
    <dgm:cxn modelId="{3BCE9751-E2C2-427D-9882-A82F91A7217E}" type="presOf" srcId="{8FD71556-3318-4A82-9F20-15B71F55F306}" destId="{A4A55BB2-D735-4794-957E-32F80D1A7430}" srcOrd="0" destOrd="0" presId="urn:microsoft.com/office/officeart/2005/8/layout/vList5"/>
    <dgm:cxn modelId="{7C640DEA-0626-4837-A035-D9990908A482}" srcId="{6D804F7D-3DBA-4125-84B9-35D5DBBD7CEC}" destId="{50634B76-CD3B-4498-9B1D-1BCD09B46320}" srcOrd="1" destOrd="0" parTransId="{8B88E9B2-C10B-4C08-B266-A9A825A87E9D}" sibTransId="{5B76EA1E-30CC-4692-87CE-419602D7B853}"/>
    <dgm:cxn modelId="{B266F403-28CC-480E-81F5-873D6E6DE2ED}" type="presOf" srcId="{2181ACB4-0B65-4F3E-84D0-FA2E05C39525}" destId="{683DB893-1BD3-4FC8-A407-B6E4583F2E5C}" srcOrd="0" destOrd="0" presId="urn:microsoft.com/office/officeart/2005/8/layout/vList5"/>
    <dgm:cxn modelId="{FD102E52-1DA8-4D2F-A286-8E2184264DAA}" srcId="{8FD71556-3318-4A82-9F20-15B71F55F306}" destId="{7D3B024C-63C4-4841-BBF8-A57BB8B429B2}" srcOrd="2" destOrd="0" parTransId="{E4781014-A261-40AD-96C8-1B3BC2B8C355}" sibTransId="{91197788-CCBA-470E-8FF5-0F1D3BB5FEB5}"/>
    <dgm:cxn modelId="{A3C57094-6C08-4A92-9965-E5C538B4474B}" type="presOf" srcId="{6D804F7D-3DBA-4125-84B9-35D5DBBD7CEC}" destId="{E701E77C-9E17-4D29-B9B7-BC49F6769786}" srcOrd="0" destOrd="0" presId="urn:microsoft.com/office/officeart/2005/8/layout/vList5"/>
    <dgm:cxn modelId="{C0E17ACA-6910-4DE6-8DE2-89EAB299BEE8}" type="presOf" srcId="{50634B76-CD3B-4498-9B1D-1BCD09B46320}" destId="{683DB893-1BD3-4FC8-A407-B6E4583F2E5C}" srcOrd="0" destOrd="1" presId="urn:microsoft.com/office/officeart/2005/8/layout/vList5"/>
    <dgm:cxn modelId="{E4263E56-F3B1-4FE4-9BC0-C8E6C06B082A}" srcId="{6D804F7D-3DBA-4125-84B9-35D5DBBD7CEC}" destId="{5F2371E3-B53A-4128-9476-B14E7AB61BDD}" srcOrd="2" destOrd="0" parTransId="{736BE2CA-B2DE-492D-B114-FFAB7C8D48CA}" sibTransId="{782FC5FB-F3EF-465E-AF31-ACBF69494E4E}"/>
    <dgm:cxn modelId="{4FAEF07E-46BD-4F1C-B0EE-2ABE64E394CE}" srcId="{7D3B024C-63C4-4841-BBF8-A57BB8B429B2}" destId="{FDD02ECB-4EE1-4769-8B7D-0E73A06737D1}" srcOrd="1" destOrd="0" parTransId="{4980D693-7AA2-4967-85B9-672D4D18206D}" sibTransId="{80E29071-ADD8-44D5-BE0C-AE5BE5E94D24}"/>
    <dgm:cxn modelId="{48137CA2-9F26-4394-BB5B-A7229990F0AD}" srcId="{8FD71556-3318-4A82-9F20-15B71F55F306}" destId="{E9CB0D30-FC50-450F-A185-519621D0E142}" srcOrd="0" destOrd="0" parTransId="{FA21C4E9-D099-4AD6-912C-FCEB2A3E104C}" sibTransId="{69B15941-7043-4529-811D-01CB724C9144}"/>
    <dgm:cxn modelId="{121A7880-6FA8-4023-8347-775D5B619F02}" srcId="{6D804F7D-3DBA-4125-84B9-35D5DBBD7CEC}" destId="{2181ACB4-0B65-4F3E-84D0-FA2E05C39525}" srcOrd="0" destOrd="0" parTransId="{1A3354FB-764D-4F7F-B4C9-58E0B357E19B}" sibTransId="{49B9BFAB-74B6-4EF3-B76A-901766F9310A}"/>
    <dgm:cxn modelId="{A5BE65DF-AEE0-41D9-AF1B-D77FEEBD89DD}" type="presOf" srcId="{C15B23B3-BFC9-44FC-ABB7-8E34E5B40F98}" destId="{5EBFC5DC-B238-41F4-956A-3A6DC058EEA4}" srcOrd="0" destOrd="2" presId="urn:microsoft.com/office/officeart/2005/8/layout/vList5"/>
    <dgm:cxn modelId="{52114AC8-7080-416A-96A3-338B677AC04E}" type="presOf" srcId="{7D3B024C-63C4-4841-BBF8-A57BB8B429B2}" destId="{81A6799E-8D42-4D19-BA06-C924E4A982E8}" srcOrd="0" destOrd="0" presId="urn:microsoft.com/office/officeart/2005/8/layout/vList5"/>
    <dgm:cxn modelId="{BFF7883E-81AF-4157-92C6-7D7D119D805D}" type="presOf" srcId="{FDD02ECB-4EE1-4769-8B7D-0E73A06737D1}" destId="{2BCE1292-DB27-4936-A2CE-7FEE0F19313F}" srcOrd="0" destOrd="1" presId="urn:microsoft.com/office/officeart/2005/8/layout/vList5"/>
    <dgm:cxn modelId="{D8993429-E6F2-4326-95D1-25D81005C121}" type="presOf" srcId="{94FC47E0-F50A-4425-A61E-2225C60A9FB7}" destId="{2BCE1292-DB27-4936-A2CE-7FEE0F19313F}" srcOrd="0" destOrd="2" presId="urn:microsoft.com/office/officeart/2005/8/layout/vList5"/>
    <dgm:cxn modelId="{1C4A422B-80A5-47EA-AA86-7CE6FAAD4EEB}" type="presOf" srcId="{B76A778D-02E4-4D2C-A4A5-07C0FEBB54B6}" destId="{5EBFC5DC-B238-41F4-956A-3A6DC058EEA4}" srcOrd="0" destOrd="1" presId="urn:microsoft.com/office/officeart/2005/8/layout/vList5"/>
    <dgm:cxn modelId="{A482CE46-1924-4040-ACC2-1956C5FD656F}" type="presOf" srcId="{5F2371E3-B53A-4128-9476-B14E7AB61BDD}" destId="{683DB893-1BD3-4FC8-A407-B6E4583F2E5C}" srcOrd="0" destOrd="2" presId="urn:microsoft.com/office/officeart/2005/8/layout/vList5"/>
    <dgm:cxn modelId="{4FF2187E-CA7B-4781-8F97-45EF71E0F135}" srcId="{E9CB0D30-FC50-450F-A185-519621D0E142}" destId="{B76A778D-02E4-4D2C-A4A5-07C0FEBB54B6}" srcOrd="1" destOrd="0" parTransId="{4FFD0E69-AFEA-4D37-89B6-263D6B4C753B}" sibTransId="{37BB11BB-0129-4ECF-BD6F-E40662FA5457}"/>
    <dgm:cxn modelId="{81EBCD3B-A2E5-451A-AFB6-458EC60F0726}" type="presOf" srcId="{E9CB0D30-FC50-450F-A185-519621D0E142}" destId="{5550EBB6-7FAF-4F73-8EF2-476139A8F37B}" srcOrd="0" destOrd="0" presId="urn:microsoft.com/office/officeart/2005/8/layout/vList5"/>
    <dgm:cxn modelId="{9778AD1E-AE6A-4651-99FD-0C4F4AD167F2}" type="presOf" srcId="{79D3B344-8702-4610-A517-2BA3BC56AE7B}" destId="{5EBFC5DC-B238-41F4-956A-3A6DC058EEA4}" srcOrd="0" destOrd="0" presId="urn:microsoft.com/office/officeart/2005/8/layout/vList5"/>
    <dgm:cxn modelId="{B0828646-5E10-440F-8ACC-0ABA92C2D325}" srcId="{7D3B024C-63C4-4841-BBF8-A57BB8B429B2}" destId="{855F018D-37F8-4853-B1BC-EF347A7981F9}" srcOrd="0" destOrd="0" parTransId="{C26FE32B-C00C-40A9-8E47-F660E7C077C1}" sibTransId="{1BDBDDC1-6977-4798-A8B1-352653314E9A}"/>
    <dgm:cxn modelId="{5BEA42DA-AE59-475E-BC41-CEB299B7FEC4}" srcId="{E9CB0D30-FC50-450F-A185-519621D0E142}" destId="{C15B23B3-BFC9-44FC-ABB7-8E34E5B40F98}" srcOrd="2" destOrd="0" parTransId="{93CD4F62-154D-44FB-BE06-4E502936A11B}" sibTransId="{CFC391D2-094E-4325-9D46-9B2B8DD336E2}"/>
    <dgm:cxn modelId="{8955FE8E-91B8-4CD0-AFC9-5DF40E59280F}" srcId="{8FD71556-3318-4A82-9F20-15B71F55F306}" destId="{6D804F7D-3DBA-4125-84B9-35D5DBBD7CEC}" srcOrd="1" destOrd="0" parTransId="{3A8EBBB6-CC28-4C66-A0DB-F1FEF584DE1E}" sibTransId="{2AD6E395-E8AF-410C-ADD0-A3A24A053478}"/>
    <dgm:cxn modelId="{D84CFAC8-123A-4B9B-9FAA-8DAE0562E316}" srcId="{E9CB0D30-FC50-450F-A185-519621D0E142}" destId="{79D3B344-8702-4610-A517-2BA3BC56AE7B}" srcOrd="0" destOrd="0" parTransId="{E9D80832-5DB0-4038-86F2-EFF1B19DA55C}" sibTransId="{B1DC9697-3622-4A0D-B1F2-062665B9EF73}"/>
    <dgm:cxn modelId="{736A52DC-FCF0-4682-830C-B0F404434310}" type="presParOf" srcId="{A4A55BB2-D735-4794-957E-32F80D1A7430}" destId="{D6679EBD-30A9-46E8-8823-128E965EA948}" srcOrd="0" destOrd="0" presId="urn:microsoft.com/office/officeart/2005/8/layout/vList5"/>
    <dgm:cxn modelId="{F2CE9F8F-60BA-450A-ABE0-DB8C97C9E0EE}" type="presParOf" srcId="{D6679EBD-30A9-46E8-8823-128E965EA948}" destId="{5550EBB6-7FAF-4F73-8EF2-476139A8F37B}" srcOrd="0" destOrd="0" presId="urn:microsoft.com/office/officeart/2005/8/layout/vList5"/>
    <dgm:cxn modelId="{5015D8EB-02F4-4F63-9039-E8BC9F193F06}" type="presParOf" srcId="{D6679EBD-30A9-46E8-8823-128E965EA948}" destId="{5EBFC5DC-B238-41F4-956A-3A6DC058EEA4}" srcOrd="1" destOrd="0" presId="urn:microsoft.com/office/officeart/2005/8/layout/vList5"/>
    <dgm:cxn modelId="{9E2D95B2-0CD3-42E4-8D6A-2D7068F20A89}" type="presParOf" srcId="{A4A55BB2-D735-4794-957E-32F80D1A7430}" destId="{614404DC-0516-41E8-804F-9D6C2E235C7B}" srcOrd="1" destOrd="0" presId="urn:microsoft.com/office/officeart/2005/8/layout/vList5"/>
    <dgm:cxn modelId="{7E645A4B-6712-4A68-8BD6-8836DBA75BE3}" type="presParOf" srcId="{A4A55BB2-D735-4794-957E-32F80D1A7430}" destId="{B744FF1E-82AD-4626-A761-6EC4ACC81C8F}" srcOrd="2" destOrd="0" presId="urn:microsoft.com/office/officeart/2005/8/layout/vList5"/>
    <dgm:cxn modelId="{70E183CF-33D5-4D29-B436-DD6ED7E1C251}" type="presParOf" srcId="{B744FF1E-82AD-4626-A761-6EC4ACC81C8F}" destId="{E701E77C-9E17-4D29-B9B7-BC49F6769786}" srcOrd="0" destOrd="0" presId="urn:microsoft.com/office/officeart/2005/8/layout/vList5"/>
    <dgm:cxn modelId="{A1C588F5-1559-422C-8E09-356EF4D81A9A}" type="presParOf" srcId="{B744FF1E-82AD-4626-A761-6EC4ACC81C8F}" destId="{683DB893-1BD3-4FC8-A407-B6E4583F2E5C}" srcOrd="1" destOrd="0" presId="urn:microsoft.com/office/officeart/2005/8/layout/vList5"/>
    <dgm:cxn modelId="{5BD9C635-4267-4FEA-AC93-4AE6E36E7923}" type="presParOf" srcId="{A4A55BB2-D735-4794-957E-32F80D1A7430}" destId="{6AD22E6F-4841-49C3-9106-6B078C30F2E1}" srcOrd="3" destOrd="0" presId="urn:microsoft.com/office/officeart/2005/8/layout/vList5"/>
    <dgm:cxn modelId="{D4D103E9-BE7D-43EF-8E28-06B2B1A52063}" type="presParOf" srcId="{A4A55BB2-D735-4794-957E-32F80D1A7430}" destId="{7B180DA2-4581-475E-8EB1-0F1E4790A76E}" srcOrd="4" destOrd="0" presId="urn:microsoft.com/office/officeart/2005/8/layout/vList5"/>
    <dgm:cxn modelId="{4086BD1F-E157-48F8-84AE-A7147AB7E7F6}" type="presParOf" srcId="{7B180DA2-4581-475E-8EB1-0F1E4790A76E}" destId="{81A6799E-8D42-4D19-BA06-C924E4A982E8}" srcOrd="0" destOrd="0" presId="urn:microsoft.com/office/officeart/2005/8/layout/vList5"/>
    <dgm:cxn modelId="{8F7002A3-657D-40FE-81F1-49FAE06A06E8}" type="presParOf" srcId="{7B180DA2-4581-475E-8EB1-0F1E4790A76E}" destId="{2BCE1292-DB27-4936-A2CE-7FEE0F19313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BFC5DC-B238-41F4-956A-3A6DC058EEA4}">
      <dsp:nvSpPr>
        <dsp:cNvPr id="0" name=""/>
        <dsp:cNvSpPr/>
      </dsp:nvSpPr>
      <dsp:spPr>
        <a:xfrm rot="5400000">
          <a:off x="5506997" y="-2237645"/>
          <a:ext cx="903684" cy="560832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u="none" kern="1200" dirty="0" smtClean="0">
              <a:latin typeface="Bell MT" panose="02020503060305020303" pitchFamily="18" charset="0"/>
            </a:rPr>
            <a:t>New York Police Department</a:t>
          </a:r>
          <a:endParaRPr lang="en-US" sz="1500" b="0" u="none" kern="1200" dirty="0">
            <a:latin typeface="Bell MT" panose="02020503060305020303" pitchFamily="18" charset="0"/>
          </a:endParaRPr>
        </a:p>
        <a:p>
          <a:pPr marL="114300" lvl="1" indent="-114300" algn="l" defTabSz="666750" rtl="0">
            <a:lnSpc>
              <a:spcPct val="90000"/>
            </a:lnSpc>
            <a:spcBef>
              <a:spcPct val="0"/>
            </a:spcBef>
            <a:spcAft>
              <a:spcPct val="15000"/>
            </a:spcAft>
            <a:buChar char="••"/>
          </a:pPr>
          <a:r>
            <a:rPr lang="en-US" sz="1500" b="0" u="none" kern="1200" dirty="0" smtClean="0">
              <a:latin typeface="Bell MT" panose="02020503060305020303" pitchFamily="18" charset="0"/>
            </a:rPr>
            <a:t>Miami-Dade Police Department</a:t>
          </a:r>
          <a:endParaRPr lang="en-US" sz="1500" b="0" u="none" kern="1200" dirty="0">
            <a:latin typeface="Bell MT" panose="02020503060305020303" pitchFamily="18" charset="0"/>
          </a:endParaRPr>
        </a:p>
        <a:p>
          <a:pPr marL="114300" lvl="1" indent="-114300" algn="l" defTabSz="666750" rtl="0">
            <a:lnSpc>
              <a:spcPct val="90000"/>
            </a:lnSpc>
            <a:spcBef>
              <a:spcPct val="0"/>
            </a:spcBef>
            <a:spcAft>
              <a:spcPct val="15000"/>
            </a:spcAft>
            <a:buChar char="••"/>
          </a:pPr>
          <a:r>
            <a:rPr lang="en-US" sz="1500" b="0" u="none" kern="1200" dirty="0" smtClean="0">
              <a:latin typeface="Bell MT" panose="02020503060305020303" pitchFamily="18" charset="0"/>
            </a:rPr>
            <a:t>Boston Police Department</a:t>
          </a:r>
          <a:endParaRPr lang="en-US" sz="1500" b="0" u="none" kern="1200" dirty="0">
            <a:latin typeface="Bell MT" panose="02020503060305020303" pitchFamily="18" charset="0"/>
          </a:endParaRPr>
        </a:p>
      </dsp:txBody>
      <dsp:txXfrm rot="-5400000">
        <a:off x="3154679" y="158787"/>
        <a:ext cx="5564206" cy="815456"/>
      </dsp:txXfrm>
    </dsp:sp>
    <dsp:sp modelId="{5550EBB6-7FAF-4F73-8EF2-476139A8F37B}">
      <dsp:nvSpPr>
        <dsp:cNvPr id="0" name=""/>
        <dsp:cNvSpPr/>
      </dsp:nvSpPr>
      <dsp:spPr>
        <a:xfrm>
          <a:off x="0" y="1711"/>
          <a:ext cx="3154680" cy="112960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rtl="0">
            <a:lnSpc>
              <a:spcPct val="90000"/>
            </a:lnSpc>
            <a:spcBef>
              <a:spcPct val="0"/>
            </a:spcBef>
            <a:spcAft>
              <a:spcPct val="35000"/>
            </a:spcAft>
          </a:pPr>
          <a:r>
            <a:rPr lang="en-US" sz="3900" b="1" u="none" kern="1200" dirty="0" smtClean="0">
              <a:latin typeface="Bell MT" panose="02020503060305020303" pitchFamily="18" charset="0"/>
            </a:rPr>
            <a:t>Police</a:t>
          </a:r>
          <a:endParaRPr lang="en-US" sz="3900" u="none" kern="1200" dirty="0">
            <a:latin typeface="Bell MT" panose="02020503060305020303" pitchFamily="18" charset="0"/>
          </a:endParaRPr>
        </a:p>
      </dsp:txBody>
      <dsp:txXfrm>
        <a:off x="55143" y="56854"/>
        <a:ext cx="3044394" cy="1019319"/>
      </dsp:txXfrm>
    </dsp:sp>
    <dsp:sp modelId="{683DB893-1BD3-4FC8-A407-B6E4583F2E5C}">
      <dsp:nvSpPr>
        <dsp:cNvPr id="0" name=""/>
        <dsp:cNvSpPr/>
      </dsp:nvSpPr>
      <dsp:spPr>
        <a:xfrm rot="5400000">
          <a:off x="5506997" y="-1051560"/>
          <a:ext cx="903684" cy="560832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latin typeface="Bell MT" panose="02020503060305020303" pitchFamily="18" charset="0"/>
            </a:rPr>
            <a:t>New Mexico Corrections Department</a:t>
          </a:r>
          <a:endParaRPr lang="en-US" sz="1500" kern="1200" dirty="0">
            <a:latin typeface="Bell MT" panose="02020503060305020303" pitchFamily="18" charset="0"/>
          </a:endParaRPr>
        </a:p>
        <a:p>
          <a:pPr marL="114300" lvl="1" indent="-114300" algn="l" defTabSz="666750">
            <a:lnSpc>
              <a:spcPct val="90000"/>
            </a:lnSpc>
            <a:spcBef>
              <a:spcPct val="0"/>
            </a:spcBef>
            <a:spcAft>
              <a:spcPct val="15000"/>
            </a:spcAft>
            <a:buChar char="••"/>
          </a:pPr>
          <a:r>
            <a:rPr lang="en-US" sz="1500" kern="1200" dirty="0" smtClean="0">
              <a:latin typeface="Bell MT" panose="02020503060305020303" pitchFamily="18" charset="0"/>
            </a:rPr>
            <a:t>Maryland Department of Public Safety and Correctional Services</a:t>
          </a:r>
          <a:endParaRPr lang="en-US" sz="1500" kern="1200" dirty="0">
            <a:latin typeface="Bell MT" panose="02020503060305020303" pitchFamily="18" charset="0"/>
          </a:endParaRPr>
        </a:p>
        <a:p>
          <a:pPr marL="114300" lvl="1" indent="-114300" algn="l" defTabSz="666750">
            <a:lnSpc>
              <a:spcPct val="90000"/>
            </a:lnSpc>
            <a:spcBef>
              <a:spcPct val="0"/>
            </a:spcBef>
            <a:spcAft>
              <a:spcPct val="15000"/>
            </a:spcAft>
            <a:buChar char="••"/>
          </a:pPr>
          <a:r>
            <a:rPr lang="en-US" sz="1500" kern="1200" dirty="0" smtClean="0">
              <a:latin typeface="Bell MT" panose="02020503060305020303" pitchFamily="18" charset="0"/>
            </a:rPr>
            <a:t>Colorado Department of Corrections</a:t>
          </a:r>
          <a:endParaRPr lang="en-US" sz="1500" kern="1200" dirty="0">
            <a:latin typeface="Bell MT" panose="02020503060305020303" pitchFamily="18" charset="0"/>
          </a:endParaRPr>
        </a:p>
      </dsp:txBody>
      <dsp:txXfrm rot="-5400000">
        <a:off x="3154679" y="1344872"/>
        <a:ext cx="5564206" cy="815456"/>
      </dsp:txXfrm>
    </dsp:sp>
    <dsp:sp modelId="{E701E77C-9E17-4D29-B9B7-BC49F6769786}">
      <dsp:nvSpPr>
        <dsp:cNvPr id="0" name=""/>
        <dsp:cNvSpPr/>
      </dsp:nvSpPr>
      <dsp:spPr>
        <a:xfrm>
          <a:off x="0" y="1187797"/>
          <a:ext cx="3154680" cy="112960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rtl="0">
            <a:lnSpc>
              <a:spcPct val="90000"/>
            </a:lnSpc>
            <a:spcBef>
              <a:spcPct val="0"/>
            </a:spcBef>
            <a:spcAft>
              <a:spcPct val="35000"/>
            </a:spcAft>
          </a:pPr>
          <a:r>
            <a:rPr lang="en-US" sz="3900" b="1" u="none" kern="1200" dirty="0" smtClean="0">
              <a:latin typeface="Bell MT" panose="02020503060305020303" pitchFamily="18" charset="0"/>
            </a:rPr>
            <a:t>Corrections</a:t>
          </a:r>
          <a:endParaRPr lang="en-US" sz="3900" u="none" kern="1200" dirty="0">
            <a:latin typeface="Bell MT" panose="02020503060305020303" pitchFamily="18" charset="0"/>
          </a:endParaRPr>
        </a:p>
      </dsp:txBody>
      <dsp:txXfrm>
        <a:off x="55143" y="1242940"/>
        <a:ext cx="3044394" cy="1019319"/>
      </dsp:txXfrm>
    </dsp:sp>
    <dsp:sp modelId="{2BCE1292-DB27-4936-A2CE-7FEE0F19313F}">
      <dsp:nvSpPr>
        <dsp:cNvPr id="0" name=""/>
        <dsp:cNvSpPr/>
      </dsp:nvSpPr>
      <dsp:spPr>
        <a:xfrm rot="5400000">
          <a:off x="5506997" y="134525"/>
          <a:ext cx="903684" cy="5608320"/>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latin typeface="Bell MT" panose="02020503060305020303" pitchFamily="18" charset="0"/>
            </a:rPr>
            <a:t>Philadelphia District Attorney Office</a:t>
          </a:r>
          <a:endParaRPr lang="en-US" sz="1500" kern="1200" dirty="0">
            <a:latin typeface="Bell MT" panose="02020503060305020303" pitchFamily="18" charset="0"/>
          </a:endParaRPr>
        </a:p>
        <a:p>
          <a:pPr marL="114300" lvl="1" indent="-114300" algn="l" defTabSz="666750" rtl="0">
            <a:lnSpc>
              <a:spcPct val="90000"/>
            </a:lnSpc>
            <a:spcBef>
              <a:spcPct val="0"/>
            </a:spcBef>
            <a:spcAft>
              <a:spcPct val="15000"/>
            </a:spcAft>
            <a:buChar char="••"/>
          </a:pPr>
          <a:r>
            <a:rPr lang="en-US" sz="1500" kern="1200" dirty="0" smtClean="0">
              <a:latin typeface="Bell MT" panose="02020503060305020303" pitchFamily="18" charset="0"/>
            </a:rPr>
            <a:t>Delaware Attorney General’s Office</a:t>
          </a:r>
          <a:endParaRPr lang="en-US" sz="1500" kern="1200" dirty="0">
            <a:latin typeface="Bell MT" panose="02020503060305020303" pitchFamily="18" charset="0"/>
          </a:endParaRPr>
        </a:p>
        <a:p>
          <a:pPr marL="114300" lvl="1" indent="-114300" algn="l" defTabSz="666750">
            <a:lnSpc>
              <a:spcPct val="90000"/>
            </a:lnSpc>
            <a:spcBef>
              <a:spcPct val="0"/>
            </a:spcBef>
            <a:spcAft>
              <a:spcPct val="15000"/>
            </a:spcAft>
            <a:buChar char="••"/>
          </a:pPr>
          <a:r>
            <a:rPr lang="en-US" sz="1500" kern="1200" dirty="0" smtClean="0">
              <a:latin typeface="Bell MT" panose="02020503060305020303" pitchFamily="18" charset="0"/>
            </a:rPr>
            <a:t>Louisiana Supreme Court</a:t>
          </a:r>
          <a:endParaRPr lang="en-US" sz="1500" kern="1200" dirty="0">
            <a:latin typeface="Bell MT" panose="02020503060305020303" pitchFamily="18" charset="0"/>
          </a:endParaRPr>
        </a:p>
      </dsp:txBody>
      <dsp:txXfrm rot="-5400000">
        <a:off x="3154679" y="2530957"/>
        <a:ext cx="5564206" cy="815456"/>
      </dsp:txXfrm>
    </dsp:sp>
    <dsp:sp modelId="{81A6799E-8D42-4D19-BA06-C924E4A982E8}">
      <dsp:nvSpPr>
        <dsp:cNvPr id="0" name=""/>
        <dsp:cNvSpPr/>
      </dsp:nvSpPr>
      <dsp:spPr>
        <a:xfrm>
          <a:off x="0" y="2373883"/>
          <a:ext cx="3154680" cy="112960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rtl="0">
            <a:lnSpc>
              <a:spcPct val="90000"/>
            </a:lnSpc>
            <a:spcBef>
              <a:spcPct val="0"/>
            </a:spcBef>
            <a:spcAft>
              <a:spcPct val="35000"/>
            </a:spcAft>
          </a:pPr>
          <a:r>
            <a:rPr lang="en-US" sz="3900" b="1" u="none" kern="1200" dirty="0" smtClean="0">
              <a:latin typeface="Bell MT" panose="02020503060305020303" pitchFamily="18" charset="0"/>
            </a:rPr>
            <a:t>Justice</a:t>
          </a:r>
          <a:endParaRPr lang="en-US" sz="3900" u="none" kern="1200" dirty="0">
            <a:latin typeface="Bell MT" panose="02020503060305020303" pitchFamily="18" charset="0"/>
          </a:endParaRPr>
        </a:p>
      </dsp:txBody>
      <dsp:txXfrm>
        <a:off x="55143" y="2429026"/>
        <a:ext cx="3044394" cy="101931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5817565-279F-442E-9549-06706E771B8F}" type="datetimeFigureOut">
              <a:rPr lang="en-US" smtClean="0"/>
              <a:pPr/>
              <a:t>7/11/2014</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83E5FC29-0603-4385-9980-97A6742CCF68}" type="slidenum">
              <a:rPr lang="en-US" smtClean="0"/>
              <a:pPr/>
              <a:t>‹#›</a:t>
            </a:fld>
            <a:endParaRPr lang="en-US" dirty="0"/>
          </a:p>
        </p:txBody>
      </p:sp>
    </p:spTree>
    <p:extLst>
      <p:ext uri="{BB962C8B-B14F-4D97-AF65-F5344CB8AC3E}">
        <p14:creationId xmlns:p14="http://schemas.microsoft.com/office/powerpoint/2010/main" val="2796359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7C4A11D-D563-4202-B04D-8D34987EB679}" type="datetimeFigureOut">
              <a:rPr lang="en-US" smtClean="0"/>
              <a:pPr/>
              <a:t>7/11/2014</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2D14642-97B4-4E82-972A-8CCBCC67AB9A}" type="slidenum">
              <a:rPr lang="en-US" smtClean="0"/>
              <a:pPr/>
              <a:t>‹#›</a:t>
            </a:fld>
            <a:endParaRPr lang="en-US" dirty="0"/>
          </a:p>
        </p:txBody>
      </p:sp>
    </p:spTree>
    <p:extLst>
      <p:ext uri="{BB962C8B-B14F-4D97-AF65-F5344CB8AC3E}">
        <p14:creationId xmlns:p14="http://schemas.microsoft.com/office/powerpoint/2010/main" val="228460573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196189833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1840244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969363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7" name="Rectangle 6"/>
          <p:cNvSpPr/>
          <p:nvPr/>
        </p:nvSpPr>
        <p:spPr bwMode="white">
          <a:xfrm>
            <a:off x="0" y="6248400"/>
            <a:ext cx="9144000" cy="609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324600"/>
            <a:ext cx="1685544" cy="44094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1676400" y="6324600"/>
            <a:ext cx="7467600" cy="4445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userDrawn="1"/>
        </p:nvSpPr>
        <p:spPr>
          <a:xfrm>
            <a:off x="1752600" y="5663625"/>
            <a:ext cx="6477000" cy="584775"/>
          </a:xfrm>
          <a:prstGeom prst="rect">
            <a:avLst/>
          </a:prstGeom>
        </p:spPr>
        <p:txBody>
          <a:bodyPr wrap="square">
            <a:spAutoFit/>
          </a:bodyPr>
          <a:lstStyle/>
          <a:p>
            <a:r>
              <a:rPr lang="en-US" sz="1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600" b="1" i="1" spc="70" dirty="0" smtClean="0">
                <a:solidFill>
                  <a:schemeClr val="accent4">
                    <a:lumMod val="60000"/>
                    <a:lumOff val="40000"/>
                  </a:schemeClr>
                </a:solidFill>
                <a:effectLst>
                  <a:outerShdw blurRad="38100" dist="38100" dir="2700000" algn="tl">
                    <a:srgbClr val="000000">
                      <a:alpha val="43137"/>
                    </a:srgbClr>
                  </a:outerShdw>
                </a:effectLst>
                <a:latin typeface="Bell MT"/>
              </a:rPr>
              <a:t>Bureau of International Narcotics and Law Enforcement Affairs</a:t>
            </a:r>
          </a:p>
        </p:txBody>
      </p:sp>
      <p:pic>
        <p:nvPicPr>
          <p:cNvPr id="13" name="Picture 12" descr="INL.gif"/>
          <p:cNvPicPr>
            <a:picLocks noChangeAspect="1"/>
          </p:cNvPicPr>
          <p:nvPr userDrawn="1"/>
        </p:nvPicPr>
        <p:blipFill>
          <a:blip r:embed="rId2" cstate="print"/>
          <a:stretch>
            <a:fillRect/>
          </a:stretch>
        </p:blipFill>
        <p:spPr>
          <a:xfrm>
            <a:off x="228600" y="5410200"/>
            <a:ext cx="1219200" cy="1219200"/>
          </a:xfrm>
          <a:prstGeom prst="rect">
            <a:avLst/>
          </a:prstGeom>
        </p:spPr>
      </p:pic>
      <p:sp>
        <p:nvSpPr>
          <p:cNvPr id="14" name="Rectangle 13"/>
          <p:cNvSpPr/>
          <p:nvPr userDrawn="1"/>
        </p:nvSpPr>
        <p:spPr>
          <a:xfrm>
            <a:off x="1028700" y="152400"/>
            <a:ext cx="7086600" cy="261610"/>
          </a:xfrm>
          <a:prstGeom prst="rect">
            <a:avLst/>
          </a:prstGeom>
        </p:spPr>
        <p:txBody>
          <a:bodyPr wrap="square">
            <a:spAutoFit/>
          </a:bodyPr>
          <a:lstStyle/>
          <a:p>
            <a:pPr algn="ctr"/>
            <a:r>
              <a:rPr lang="en-US" sz="1100" b="1" spc="0" dirty="0" smtClean="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rPr>
              <a:t>UNCLASSIFIED</a:t>
            </a:r>
            <a:endParaRPr lang="en-US" sz="1100" b="1" spc="0" dirty="0">
              <a:solidFill>
                <a:schemeClr val="tx1"/>
              </a:solidFill>
              <a:effectLst>
                <a:innerShdw blurRad="63500" dist="50800" dir="13500000">
                  <a:srgbClr val="0070C0">
                    <a:alpha val="50000"/>
                  </a:srgbClr>
                </a:innerShdw>
              </a:effectLst>
              <a:latin typeface="Arial" pitchFamily="34" charset="0"/>
              <a:ea typeface="Batang" pitchFamily="18" charset="-127"/>
              <a:cs typeface="Arial" pitchFamily="34" charset="0"/>
            </a:endParaRPr>
          </a:p>
        </p:txBody>
      </p:sp>
      <p:sp>
        <p:nvSpPr>
          <p:cNvPr id="8" name="Rectangle 7"/>
          <p:cNvSpPr/>
          <p:nvPr userDrawn="1"/>
        </p:nvSpPr>
        <p:spPr>
          <a:xfrm>
            <a:off x="1752600" y="6351896"/>
            <a:ext cx="6400800" cy="369332"/>
          </a:xfrm>
          <a:prstGeom prst="rect">
            <a:avLst/>
          </a:prstGeom>
        </p:spPr>
        <p:txBody>
          <a:bodyPr wrap="square">
            <a:spAutoFit/>
          </a:bodyPr>
          <a:lstStyle/>
          <a:p>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Office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of</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Criminal</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Justice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Assistance</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and</a:t>
            </a:r>
            <a:r>
              <a:rPr lang="en-US" sz="10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 </a:t>
            </a:r>
            <a:r>
              <a:rPr lang="en-US" sz="1800" b="1" i="0" spc="40" baseline="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rPr>
              <a:t>Partnership</a:t>
            </a:r>
            <a:endParaRPr lang="en-US" sz="1800" b="1" i="0" spc="40" dirty="0" smtClean="0">
              <a:solidFill>
                <a:schemeClr val="accent2">
                  <a:lumMod val="75000"/>
                </a:schemeClr>
              </a:solidFill>
              <a:effectLst>
                <a:outerShdw blurRad="25400" dist="38100" dir="2700000" algn="tl">
                  <a:schemeClr val="accent2">
                    <a:lumMod val="40000"/>
                    <a:lumOff val="60000"/>
                    <a:alpha val="96000"/>
                  </a:schemeClr>
                </a:outerShdw>
              </a:effectLst>
              <a:latin typeface="Bell M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2785352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3822477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636795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854242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68770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767991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2015396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966723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B71DAA-4E12-4489-B9B3-90F8D6399AF6}" type="slidenum">
              <a:rPr lang="en-US" smtClean="0"/>
              <a:pPr/>
              <a:t>‹#›</a:t>
            </a:fld>
            <a:endParaRPr lang="en-US" dirty="0"/>
          </a:p>
        </p:txBody>
      </p:sp>
    </p:spTree>
    <p:extLst>
      <p:ext uri="{BB962C8B-B14F-4D97-AF65-F5344CB8AC3E}">
        <p14:creationId xmlns:p14="http://schemas.microsoft.com/office/powerpoint/2010/main" val="2624986002"/>
      </p:ext>
    </p:extLst>
  </p:cSld>
  <p:clrMap bg1="dk1" tx1="lt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5" r:id="rId14"/>
    <p:sldLayoutId id="2147483747" r:id="rId15"/>
    <p:sldLayoutId id="2147483748" r:id="rId16"/>
    <p:sldLayoutId id="2147483749" r:id="rId17"/>
    <p:sldLayoutId id="2147483750" r:id="rId18"/>
    <p:sldLayoutId id="2147483752"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gif"/><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0" y="1787856"/>
            <a:ext cx="9144000" cy="0"/>
          </a:xfrm>
          <a:prstGeom prst="line">
            <a:avLst/>
          </a:prstGeom>
          <a:ln w="76200">
            <a:solidFill>
              <a:schemeClr val="accent2"/>
            </a:solidFill>
          </a:ln>
        </p:spPr>
        <p:style>
          <a:lnRef idx="1">
            <a:schemeClr val="accent2"/>
          </a:lnRef>
          <a:fillRef idx="0">
            <a:schemeClr val="accent2"/>
          </a:fillRef>
          <a:effectRef idx="0">
            <a:schemeClr val="accent2"/>
          </a:effectRef>
          <a:fontRef idx="minor">
            <a:schemeClr val="tx1"/>
          </a:fontRef>
        </p:style>
      </p:cxnSp>
      <p:sp>
        <p:nvSpPr>
          <p:cNvPr id="2" name="Subtitle 2"/>
          <p:cNvSpPr txBox="1">
            <a:spLocks/>
          </p:cNvSpPr>
          <p:nvPr/>
        </p:nvSpPr>
        <p:spPr>
          <a:xfrm>
            <a:off x="457200" y="3491552"/>
            <a:ext cx="8229600" cy="1766248"/>
          </a:xfrm>
          <a:prstGeom prst="rect">
            <a:avLst/>
          </a:prstGeom>
        </p:spPr>
        <p:txBody>
          <a:bodyPr vert="horz">
            <a:noAutofit/>
          </a:bodyPr>
          <a:lstStyle/>
          <a:p>
            <a:pPr marL="320040" lvl="0" indent="-320040" algn="ctr">
              <a:spcBef>
                <a:spcPts val="700"/>
              </a:spcBef>
              <a:buClr>
                <a:schemeClr val="accent2"/>
              </a:buClr>
              <a:buSzPct val="60000"/>
              <a:defRPr/>
            </a:pPr>
            <a:r>
              <a:rPr lang="en-US" sz="4000" dirty="0" smtClean="0">
                <a:latin typeface="Bell MT" panose="02020503060305020303" pitchFamily="18" charset="0"/>
              </a:rPr>
              <a:t>Opportunities </a:t>
            </a:r>
            <a:r>
              <a:rPr lang="en-US" sz="4000" dirty="0">
                <a:latin typeface="Bell MT" panose="02020503060305020303" pitchFamily="18" charset="0"/>
              </a:rPr>
              <a:t>for </a:t>
            </a:r>
            <a:r>
              <a:rPr lang="en-US" sz="4000" dirty="0" smtClean="0">
                <a:latin typeface="Bell MT" panose="02020503060305020303" pitchFamily="18" charset="0"/>
              </a:rPr>
              <a:t>Partnership</a:t>
            </a:r>
          </a:p>
          <a:p>
            <a:pPr marL="320040" lvl="0" indent="-320040" algn="ctr">
              <a:spcBef>
                <a:spcPts val="700"/>
              </a:spcBef>
              <a:buClr>
                <a:schemeClr val="accent2"/>
              </a:buClr>
              <a:buSzPct val="60000"/>
              <a:defRPr/>
            </a:pPr>
            <a:endParaRPr kumimoji="0" lang="en-US" sz="2000" b="1" u="none" strike="noStrike" kern="1200" cap="none" spc="0" normalizeH="0" baseline="0" noProof="0" dirty="0">
              <a:ln w="12700" cmpd="sng">
                <a:solidFill>
                  <a:schemeClr val="tx1"/>
                </a:solidFill>
                <a:bevel/>
              </a:ln>
              <a:solidFill>
                <a:schemeClr val="tx1">
                  <a:lumMod val="95000"/>
                </a:schemeClr>
              </a:solidFill>
              <a:effectLst>
                <a:outerShdw blurRad="50800" dist="38100" dir="13500000" algn="br" rotWithShape="0">
                  <a:schemeClr val="tx2">
                    <a:lumMod val="25000"/>
                    <a:alpha val="40000"/>
                  </a:schemeClr>
                </a:outerShdw>
              </a:effectLst>
              <a:uLnTx/>
              <a:uFillTx/>
              <a:latin typeface="Bell MT" panose="02020503060305020303" pitchFamily="18" charset="0"/>
              <a:ea typeface="Batang" pitchFamily="18" charset="-127"/>
            </a:endParaRPr>
          </a:p>
          <a:p>
            <a:pPr marL="320040" lvl="0" indent="-320040" algn="ctr">
              <a:spcBef>
                <a:spcPts val="700"/>
              </a:spcBef>
              <a:buClr>
                <a:schemeClr val="accent2"/>
              </a:buClr>
              <a:buSzPct val="60000"/>
              <a:defRPr/>
            </a:pPr>
            <a:r>
              <a:rPr lang="en-US" sz="1600" dirty="0" smtClean="0">
                <a:ln w="12700" cmpd="sng">
                  <a:solidFill>
                    <a:schemeClr val="tx1"/>
                  </a:solidFill>
                  <a:bevel/>
                </a:ln>
                <a:solidFill>
                  <a:schemeClr val="tx1">
                    <a:lumMod val="95000"/>
                  </a:schemeClr>
                </a:solidFill>
                <a:latin typeface="Bell MT" panose="02020503060305020303" pitchFamily="18" charset="0"/>
                <a:ea typeface="Batang" pitchFamily="18" charset="-127"/>
              </a:rPr>
              <a:t>American Association of Port Authorities </a:t>
            </a:r>
          </a:p>
          <a:p>
            <a:pPr marL="320040" lvl="0" indent="-320040" algn="ctr">
              <a:spcBef>
                <a:spcPts val="700"/>
              </a:spcBef>
              <a:buClr>
                <a:schemeClr val="accent2"/>
              </a:buClr>
              <a:buSzPct val="60000"/>
              <a:defRPr/>
            </a:pPr>
            <a:r>
              <a:rPr lang="en-US" sz="1600" dirty="0" smtClean="0">
                <a:ln w="12700" cmpd="sng">
                  <a:solidFill>
                    <a:schemeClr val="tx1"/>
                  </a:solidFill>
                  <a:bevel/>
                </a:ln>
                <a:solidFill>
                  <a:schemeClr val="tx1">
                    <a:lumMod val="95000"/>
                  </a:schemeClr>
                </a:solidFill>
                <a:latin typeface="Bell MT" panose="02020503060305020303" pitchFamily="18" charset="0"/>
                <a:ea typeface="Batang" pitchFamily="18" charset="-127"/>
              </a:rPr>
              <a:t>Port Security Seminar and Exposition </a:t>
            </a:r>
          </a:p>
          <a:p>
            <a:pPr marL="320040" lvl="0" indent="-320040" algn="ctr">
              <a:spcBef>
                <a:spcPts val="700"/>
              </a:spcBef>
              <a:buClr>
                <a:schemeClr val="accent2"/>
              </a:buClr>
              <a:buSzPct val="60000"/>
              <a:defRPr/>
            </a:pPr>
            <a:r>
              <a:rPr kumimoji="0" lang="en-US" sz="1600" strike="noStrike" kern="1200" cap="none" spc="0" normalizeH="0" baseline="0" noProof="0" dirty="0" smtClean="0">
                <a:ln w="12700" cmpd="sng">
                  <a:solidFill>
                    <a:schemeClr val="tx1"/>
                  </a:solidFill>
                  <a:bevel/>
                </a:ln>
                <a:solidFill>
                  <a:schemeClr val="tx1">
                    <a:lumMod val="95000"/>
                  </a:schemeClr>
                </a:solidFill>
                <a:uLnTx/>
                <a:uFillTx/>
                <a:latin typeface="Bell MT" panose="02020503060305020303" pitchFamily="18" charset="0"/>
                <a:ea typeface="Batang" pitchFamily="18" charset="-127"/>
              </a:rPr>
              <a:t>July</a:t>
            </a:r>
            <a:r>
              <a:rPr kumimoji="0" lang="en-US" sz="1600" strike="noStrike" kern="1200" cap="none" spc="0" normalizeH="0" noProof="0" dirty="0" smtClean="0">
                <a:ln w="12700" cmpd="sng">
                  <a:solidFill>
                    <a:schemeClr val="tx1"/>
                  </a:solidFill>
                  <a:bevel/>
                </a:ln>
                <a:solidFill>
                  <a:schemeClr val="tx1">
                    <a:lumMod val="95000"/>
                  </a:schemeClr>
                </a:solidFill>
                <a:uLnTx/>
                <a:uFillTx/>
                <a:latin typeface="Bell MT" panose="02020503060305020303" pitchFamily="18" charset="0"/>
                <a:ea typeface="Batang" pitchFamily="18" charset="-127"/>
              </a:rPr>
              <a:t> 17, 2014</a:t>
            </a:r>
            <a:endParaRPr kumimoji="0" lang="en-US" sz="1600" strike="noStrike" kern="1200" cap="none" spc="0" normalizeH="0" baseline="0" noProof="0" dirty="0" smtClean="0">
              <a:ln w="12700" cmpd="sng">
                <a:solidFill>
                  <a:schemeClr val="tx1"/>
                </a:solidFill>
                <a:bevel/>
              </a:ln>
              <a:solidFill>
                <a:schemeClr val="tx1">
                  <a:lumMod val="95000"/>
                </a:schemeClr>
              </a:solidFill>
              <a:uLnTx/>
              <a:uFillTx/>
              <a:latin typeface="Bell MT" panose="02020503060305020303" pitchFamily="18" charset="0"/>
              <a:ea typeface="Batang" pitchFamily="18" charset="-127"/>
            </a:endParaRPr>
          </a:p>
        </p:txBody>
      </p:sp>
      <p:sp>
        <p:nvSpPr>
          <p:cNvPr id="3" name="Rectangle 2"/>
          <p:cNvSpPr/>
          <p:nvPr/>
        </p:nvSpPr>
        <p:spPr>
          <a:xfrm>
            <a:off x="3208360" y="1328185"/>
            <a:ext cx="5562600" cy="1215717"/>
          </a:xfrm>
          <a:prstGeom prst="rect">
            <a:avLst/>
          </a:prstGeom>
        </p:spPr>
        <p:txBody>
          <a:bodyPr wrap="square">
            <a:spAutoFit/>
          </a:bodyPr>
          <a:lstStyle/>
          <a:p>
            <a:r>
              <a:rPr lang="en-US" sz="2300" b="1" cap="small" spc="50" dirty="0" smtClean="0">
                <a:solidFill>
                  <a:schemeClr val="tx2">
                    <a:lumMod val="75000"/>
                  </a:schemeClr>
                </a:solidFill>
                <a:effectLst>
                  <a:outerShdw blurRad="38100" dist="38100" dir="8100000" algn="tr" rotWithShape="0">
                    <a:prstClr val="black">
                      <a:alpha val="20000"/>
                    </a:prstClr>
                  </a:outerShdw>
                </a:effectLst>
                <a:latin typeface="Garamond"/>
              </a:rPr>
              <a:t>United States Department of State</a:t>
            </a:r>
          </a:p>
          <a:p>
            <a:r>
              <a:rPr lang="en-US" sz="1000" b="1" i="1" spc="70" dirty="0" smtClean="0">
                <a:solidFill>
                  <a:schemeClr val="tx2">
                    <a:lumMod val="90000"/>
                  </a:schemeClr>
                </a:solidFill>
                <a:effectLst>
                  <a:outerShdw blurRad="38100" dist="38100" dir="8100000" algn="tr" rotWithShape="0">
                    <a:prstClr val="black">
                      <a:alpha val="20000"/>
                    </a:prstClr>
                  </a:outerShdw>
                </a:effectLst>
                <a:latin typeface="Bell MT"/>
              </a:rPr>
              <a:t/>
            </a:r>
            <a:br>
              <a:rPr lang="en-US" sz="1000" b="1" i="1" spc="70" dirty="0" smtClean="0">
                <a:solidFill>
                  <a:schemeClr val="tx2">
                    <a:lumMod val="90000"/>
                  </a:schemeClr>
                </a:solidFill>
                <a:effectLst>
                  <a:outerShdw blurRad="38100" dist="38100" dir="8100000" algn="tr" rotWithShape="0">
                    <a:prstClr val="black">
                      <a:alpha val="20000"/>
                    </a:prstClr>
                  </a:outerShdw>
                </a:effectLst>
                <a:latin typeface="Bell MT"/>
              </a:rPr>
            </a:br>
            <a:r>
              <a:rPr lang="en-US" sz="2000" b="1" i="1" spc="70" dirty="0" smtClean="0">
                <a:solidFill>
                  <a:schemeClr val="tx2">
                    <a:lumMod val="75000"/>
                  </a:schemeClr>
                </a:solidFill>
                <a:effectLst>
                  <a:outerShdw blurRad="38100" dist="38100" dir="8100000" algn="tr" rotWithShape="0">
                    <a:prstClr val="black">
                      <a:alpha val="20000"/>
                    </a:prstClr>
                  </a:outerShdw>
                </a:effectLst>
                <a:latin typeface="Bell MT"/>
              </a:rPr>
              <a:t>Bureau of International Narcotics and </a:t>
            </a:r>
            <a:br>
              <a:rPr lang="en-US" sz="2000" b="1" i="1" spc="70" dirty="0" smtClean="0">
                <a:solidFill>
                  <a:schemeClr val="tx2">
                    <a:lumMod val="75000"/>
                  </a:schemeClr>
                </a:solidFill>
                <a:effectLst>
                  <a:outerShdw blurRad="38100" dist="38100" dir="8100000" algn="tr" rotWithShape="0">
                    <a:prstClr val="black">
                      <a:alpha val="20000"/>
                    </a:prstClr>
                  </a:outerShdw>
                </a:effectLst>
                <a:latin typeface="Bell MT"/>
              </a:rPr>
            </a:br>
            <a:r>
              <a:rPr lang="en-US" sz="2000" b="1" i="1" spc="70" dirty="0" smtClean="0">
                <a:solidFill>
                  <a:schemeClr val="tx2">
                    <a:lumMod val="75000"/>
                  </a:schemeClr>
                </a:solidFill>
                <a:effectLst>
                  <a:outerShdw blurRad="38100" dist="38100" dir="8100000" algn="tr" rotWithShape="0">
                    <a:prstClr val="black">
                      <a:alpha val="20000"/>
                    </a:prstClr>
                  </a:outerShdw>
                </a:effectLst>
                <a:latin typeface="Bell MT"/>
              </a:rPr>
              <a:t>Law Enforcement Affairs (INL)</a:t>
            </a:r>
            <a:endParaRPr lang="en-US" sz="2000" dirty="0" smtClean="0">
              <a:solidFill>
                <a:schemeClr val="tx2">
                  <a:lumMod val="75000"/>
                </a:schemeClr>
              </a:solidFill>
              <a:effectLst>
                <a:outerShdw blurRad="38100" dist="38100" dir="8100000" algn="tr" rotWithShape="0">
                  <a:prstClr val="black">
                    <a:alpha val="20000"/>
                  </a:prstClr>
                </a:outerShdw>
              </a:effectLst>
              <a:latin typeface="Britannic Bold" pitchFamily="34" charset="0"/>
            </a:endParaRPr>
          </a:p>
        </p:txBody>
      </p:sp>
      <p:pic>
        <p:nvPicPr>
          <p:cNvPr id="4" name="Picture 3" descr="INL.gif"/>
          <p:cNvPicPr>
            <a:picLocks noChangeAspect="1"/>
          </p:cNvPicPr>
          <p:nvPr/>
        </p:nvPicPr>
        <p:blipFill>
          <a:blip r:embed="rId2" cstate="print"/>
          <a:stretch>
            <a:fillRect/>
          </a:stretch>
        </p:blipFill>
        <p:spPr>
          <a:xfrm>
            <a:off x="685800" y="838200"/>
            <a:ext cx="2286000" cy="2286000"/>
          </a:xfrm>
          <a:prstGeom prst="rect">
            <a:avLst/>
          </a:prstGeom>
        </p:spPr>
      </p:pic>
      <p:grpSp>
        <p:nvGrpSpPr>
          <p:cNvPr id="15" name="Group 14"/>
          <p:cNvGrpSpPr/>
          <p:nvPr/>
        </p:nvGrpSpPr>
        <p:grpSpPr>
          <a:xfrm>
            <a:off x="0" y="5638800"/>
            <a:ext cx="9156251" cy="1087375"/>
            <a:chOff x="0" y="5694425"/>
            <a:chExt cx="9156251" cy="1087375"/>
          </a:xfrm>
        </p:grpSpPr>
        <p:pic>
          <p:nvPicPr>
            <p:cNvPr id="8" name="Picture 7" descr="US mentors watch Afghan SWAT team train.JPG"/>
            <p:cNvPicPr>
              <a:picLocks noChangeAspect="1"/>
            </p:cNvPicPr>
            <p:nvPr/>
          </p:nvPicPr>
          <p:blipFill>
            <a:blip r:embed="rId3" cstate="print">
              <a:duotone>
                <a:prstClr val="black"/>
                <a:srgbClr val="D9C3A5">
                  <a:tint val="50000"/>
                  <a:satMod val="180000"/>
                </a:srgbClr>
              </a:duotone>
              <a:lum bright="5000"/>
            </a:blip>
            <a:srcRect t="18750" b="10938"/>
            <a:stretch>
              <a:fillRect/>
            </a:stretch>
          </p:blipFill>
          <p:spPr>
            <a:xfrm>
              <a:off x="0" y="5694425"/>
              <a:ext cx="2271136" cy="1080811"/>
            </a:xfrm>
            <a:prstGeom prst="rect">
              <a:avLst/>
            </a:prstGeom>
          </p:spPr>
        </p:pic>
        <p:pic>
          <p:nvPicPr>
            <p:cNvPr id="9" name="Picture 8" descr="Top Brass2.JPG"/>
            <p:cNvPicPr>
              <a:picLocks noChangeAspect="1"/>
            </p:cNvPicPr>
            <p:nvPr/>
          </p:nvPicPr>
          <p:blipFill>
            <a:blip r:embed="rId4" cstate="print">
              <a:duotone>
                <a:prstClr val="black"/>
                <a:srgbClr val="D9C3A5">
                  <a:tint val="50000"/>
                  <a:satMod val="180000"/>
                </a:srgbClr>
              </a:duotone>
            </a:blip>
            <a:srcRect t="4706" b="7937"/>
            <a:stretch>
              <a:fillRect/>
            </a:stretch>
          </p:blipFill>
          <p:spPr>
            <a:xfrm>
              <a:off x="2271136" y="5694425"/>
              <a:ext cx="1659676" cy="1087375"/>
            </a:xfrm>
            <a:prstGeom prst="rect">
              <a:avLst/>
            </a:prstGeom>
          </p:spPr>
        </p:pic>
        <p:pic>
          <p:nvPicPr>
            <p:cNvPr id="10" name="Picture 9" descr="Corrections.jpg"/>
            <p:cNvPicPr>
              <a:picLocks noChangeAspect="1"/>
            </p:cNvPicPr>
            <p:nvPr/>
          </p:nvPicPr>
          <p:blipFill>
            <a:blip r:embed="rId5" cstate="print">
              <a:duotone>
                <a:prstClr val="black"/>
                <a:srgbClr val="D9C3A5">
                  <a:tint val="50000"/>
                  <a:satMod val="180000"/>
                </a:srgbClr>
              </a:duotone>
              <a:lum bright="6000"/>
            </a:blip>
            <a:srcRect b="7566"/>
            <a:stretch>
              <a:fillRect/>
            </a:stretch>
          </p:blipFill>
          <p:spPr>
            <a:xfrm>
              <a:off x="7409223" y="5694425"/>
              <a:ext cx="1747028" cy="1080944"/>
            </a:xfrm>
            <a:prstGeom prst="rect">
              <a:avLst/>
            </a:prstGeom>
          </p:spPr>
        </p:pic>
        <p:pic>
          <p:nvPicPr>
            <p:cNvPr id="11" name="Picture 10" descr="rosu marching in roit control training at camp month. with u.s amry.jpg"/>
            <p:cNvPicPr>
              <a:picLocks noChangeAspect="1"/>
            </p:cNvPicPr>
            <p:nvPr/>
          </p:nvPicPr>
          <p:blipFill>
            <a:blip r:embed="rId6" cstate="print">
              <a:duotone>
                <a:prstClr val="black"/>
                <a:srgbClr val="D9C3A5">
                  <a:tint val="50000"/>
                  <a:satMod val="180000"/>
                </a:srgbClr>
              </a:duotone>
              <a:lum bright="10000"/>
            </a:blip>
            <a:srcRect t="7126" b="4177"/>
            <a:stretch>
              <a:fillRect/>
            </a:stretch>
          </p:blipFill>
          <p:spPr>
            <a:xfrm>
              <a:off x="5574844" y="5694425"/>
              <a:ext cx="1836229" cy="1087329"/>
            </a:xfrm>
            <a:prstGeom prst="rect">
              <a:avLst/>
            </a:prstGeom>
          </p:spPr>
        </p:pic>
        <p:pic>
          <p:nvPicPr>
            <p:cNvPr id="12" name="Picture 11" descr="Dustin Boyd gives Sudanese children a Christmas snack.JPG"/>
            <p:cNvPicPr>
              <a:picLocks noChangeAspect="1"/>
            </p:cNvPicPr>
            <p:nvPr/>
          </p:nvPicPr>
          <p:blipFill>
            <a:blip r:embed="rId7" cstate="print">
              <a:duotone>
                <a:prstClr val="black"/>
                <a:srgbClr val="D9C3A5">
                  <a:tint val="50000"/>
                  <a:satMod val="180000"/>
                </a:srgbClr>
              </a:duotone>
              <a:lum bright="8000"/>
            </a:blip>
            <a:srcRect t="11493"/>
            <a:stretch>
              <a:fillRect/>
            </a:stretch>
          </p:blipFill>
          <p:spPr>
            <a:xfrm>
              <a:off x="3930813" y="5694426"/>
              <a:ext cx="1648672" cy="1087272"/>
            </a:xfrm>
            <a:prstGeom prst="rect">
              <a:avLst/>
            </a:prstGeom>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2047875" y="458628"/>
            <a:ext cx="4705135" cy="492443"/>
          </a:xfrm>
          <a:prstGeom prst="rect">
            <a:avLst/>
          </a:prstGeom>
        </p:spPr>
        <p:txBody>
          <a:bodyPr wrap="none">
            <a:spAutoFit/>
          </a:bodyPr>
          <a:lstStyle/>
          <a:p>
            <a:pPr algn="ctr"/>
            <a:r>
              <a:rPr lang="en-US" sz="2600" b="1" dirty="0" err="1"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PortMiami</a:t>
            </a: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 and the Caribbean</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10" name="Rectangle 9"/>
          <p:cNvSpPr/>
          <p:nvPr/>
        </p:nvSpPr>
        <p:spPr>
          <a:xfrm>
            <a:off x="2695575" y="1066800"/>
            <a:ext cx="6248400" cy="5324535"/>
          </a:xfrm>
          <a:prstGeom prst="rect">
            <a:avLst/>
          </a:prstGeom>
        </p:spPr>
        <p:txBody>
          <a:bodyPr wrap="square">
            <a:spAutoFit/>
          </a:bodyPr>
          <a:lstStyle/>
          <a:p>
            <a:pPr lvl="1">
              <a:buClr>
                <a:srgbClr val="002060"/>
              </a:buClr>
            </a:pPr>
            <a:r>
              <a:rPr lang="en-US" sz="2000" dirty="0" smtClean="0">
                <a:latin typeface="Bell MT" panose="02020503060305020303" pitchFamily="18" charset="0"/>
              </a:rPr>
              <a:t>Old </a:t>
            </a:r>
            <a:r>
              <a:rPr lang="en-US" sz="2000" dirty="0">
                <a:latin typeface="Bell MT" panose="02020503060305020303" pitchFamily="18" charset="0"/>
              </a:rPr>
              <a:t>Caribbean routes and networks from the 1980s are looking attractive again given efforts elsewhere in the </a:t>
            </a:r>
            <a:r>
              <a:rPr lang="en-US" sz="2000" dirty="0" smtClean="0">
                <a:latin typeface="Bell MT" panose="02020503060305020303" pitchFamily="18" charset="0"/>
              </a:rPr>
              <a:t>region</a:t>
            </a:r>
          </a:p>
          <a:p>
            <a:pPr lvl="1">
              <a:buClr>
                <a:srgbClr val="002060"/>
              </a:buClr>
            </a:pPr>
            <a:endParaRPr lang="en-US" sz="2000" dirty="0">
              <a:latin typeface="Bell MT" panose="02020503060305020303" pitchFamily="18" charset="0"/>
            </a:endParaRPr>
          </a:p>
          <a:p>
            <a:pPr lvl="1">
              <a:buClr>
                <a:srgbClr val="002060"/>
              </a:buClr>
            </a:pPr>
            <a:r>
              <a:rPr lang="en-US" sz="2000" dirty="0">
                <a:latin typeface="Bell MT" panose="02020503060305020303" pitchFamily="18" charset="0"/>
              </a:rPr>
              <a:t>Majority of drug trafficking done on the water (go-fasts, pleasure vessels, commercial vessels) </a:t>
            </a:r>
            <a:endParaRPr lang="en-US" sz="2000" dirty="0" smtClean="0">
              <a:latin typeface="Bell MT" panose="02020503060305020303" pitchFamily="18" charset="0"/>
            </a:endParaRPr>
          </a:p>
          <a:p>
            <a:pPr lvl="1">
              <a:buClr>
                <a:srgbClr val="002060"/>
              </a:buClr>
            </a:pPr>
            <a:endParaRPr lang="en-US" sz="2000" dirty="0">
              <a:latin typeface="Bell MT" panose="02020503060305020303" pitchFamily="18" charset="0"/>
            </a:endParaRPr>
          </a:p>
          <a:p>
            <a:pPr lvl="1">
              <a:buClr>
                <a:srgbClr val="002060"/>
              </a:buClr>
            </a:pPr>
            <a:r>
              <a:rPr lang="en-US" sz="2000" dirty="0">
                <a:latin typeface="Bell MT" panose="02020503060305020303" pitchFamily="18" charset="0"/>
              </a:rPr>
              <a:t>Miami is one of the most important U.S. ports for Latin American/ Caribbean imports/exports and has the knowledge base to handle requests from the </a:t>
            </a:r>
            <a:r>
              <a:rPr lang="en-US" sz="2000" dirty="0" smtClean="0">
                <a:latin typeface="Bell MT" panose="02020503060305020303" pitchFamily="18" charset="0"/>
              </a:rPr>
              <a:t>region</a:t>
            </a:r>
          </a:p>
          <a:p>
            <a:pPr lvl="1">
              <a:buClr>
                <a:srgbClr val="002060"/>
              </a:buClr>
            </a:pPr>
            <a:endParaRPr lang="en-US" sz="2000" dirty="0">
              <a:latin typeface="Bell MT" panose="02020503060305020303" pitchFamily="18" charset="0"/>
            </a:endParaRPr>
          </a:p>
          <a:p>
            <a:pPr lvl="1">
              <a:buClr>
                <a:srgbClr val="002060"/>
              </a:buClr>
            </a:pPr>
            <a:r>
              <a:rPr lang="en-US" sz="2000" dirty="0" err="1">
                <a:latin typeface="Bell MT" panose="02020503060305020303" pitchFamily="18" charset="0"/>
              </a:rPr>
              <a:t>PortMiami</a:t>
            </a:r>
            <a:r>
              <a:rPr lang="en-US" sz="2000" dirty="0">
                <a:latin typeface="Bell MT" panose="02020503060305020303" pitchFamily="18" charset="0"/>
              </a:rPr>
              <a:t> handles more cruise ship traffic than any other port worldwide and has vast experience in the special issues that arise with that type </a:t>
            </a:r>
            <a:r>
              <a:rPr lang="en-US" sz="2000" dirty="0" smtClean="0">
                <a:latin typeface="Bell MT" panose="02020503060305020303" pitchFamily="18" charset="0"/>
              </a:rPr>
              <a:t>of traffic</a:t>
            </a:r>
            <a:endParaRPr lang="en-US" sz="2000" dirty="0">
              <a:latin typeface="Bell MT" panose="02020503060305020303" pitchFamily="18" charset="0"/>
            </a:endParaRPr>
          </a:p>
          <a:p>
            <a:endParaRPr lang="en-US" sz="2000" dirty="0" smtClean="0">
              <a:latin typeface="Bell MT" pitchFamily="18" charset="0"/>
              <a:cs typeface="Arial" pitchFamily="34" charset="0"/>
            </a:endParaRPr>
          </a:p>
          <a:p>
            <a:endParaRPr lang="en-US" sz="2000" dirty="0">
              <a:latin typeface="Bell MT" pitchFamily="18" charset="0"/>
            </a:endParaRPr>
          </a:p>
        </p:txBody>
      </p:sp>
      <p:sp>
        <p:nvSpPr>
          <p:cNvPr id="8" name="Rounded Rectangle 7"/>
          <p:cNvSpPr/>
          <p:nvPr/>
        </p:nvSpPr>
        <p:spPr>
          <a:xfrm>
            <a:off x="190500" y="1114425"/>
            <a:ext cx="2590800" cy="857535"/>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lvl="1" algn="ctr"/>
            <a:r>
              <a:rPr lang="en-US" sz="2000" b="1" dirty="0">
                <a:solidFill>
                  <a:srgbClr val="FFC000"/>
                </a:solidFill>
                <a:latin typeface="Bell MT" panose="02020503060305020303" pitchFamily="18" charset="0"/>
              </a:rPr>
              <a:t>Why use </a:t>
            </a:r>
            <a:r>
              <a:rPr lang="en-US" sz="2000" b="1" dirty="0" err="1">
                <a:solidFill>
                  <a:srgbClr val="FFC000"/>
                </a:solidFill>
                <a:latin typeface="Bell MT" panose="02020503060305020303" pitchFamily="18" charset="0"/>
              </a:rPr>
              <a:t>PortMiami</a:t>
            </a:r>
            <a:r>
              <a:rPr lang="en-US" sz="2000" b="1" dirty="0">
                <a:solidFill>
                  <a:srgbClr val="FFC000"/>
                </a:solidFill>
                <a:latin typeface="Bell MT" panose="02020503060305020303" pitchFamily="18" charset="0"/>
              </a:rPr>
              <a:t> in the Caribbean? </a:t>
            </a:r>
          </a:p>
          <a:p>
            <a:pPr algn="ctr"/>
            <a:endParaRPr lang="en-US" sz="2000" b="1" cap="small" dirty="0" smtClean="0">
              <a:solidFill>
                <a:srgbClr val="FFC000"/>
              </a:solidFill>
              <a:latin typeface="Bell MT" pitchFamily="18" charset="0"/>
              <a:ea typeface="Batang" pitchFamily="18" charset="-127"/>
              <a:cs typeface="Arial" pitchFamily="34" charset="0"/>
            </a:endParaRPr>
          </a:p>
        </p:txBody>
      </p:sp>
      <p:sp>
        <p:nvSpPr>
          <p:cNvPr id="5" name="5-Point Star 4"/>
          <p:cNvSpPr/>
          <p:nvPr/>
        </p:nvSpPr>
        <p:spPr>
          <a:xfrm>
            <a:off x="2971800" y="12192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5-Point Star 5"/>
          <p:cNvSpPr/>
          <p:nvPr/>
        </p:nvSpPr>
        <p:spPr>
          <a:xfrm>
            <a:off x="2971800" y="24384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5-Point Star 6"/>
          <p:cNvSpPr/>
          <p:nvPr/>
        </p:nvSpPr>
        <p:spPr>
          <a:xfrm>
            <a:off x="2971800" y="33528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5-Point Star 8"/>
          <p:cNvSpPr/>
          <p:nvPr/>
        </p:nvSpPr>
        <p:spPr>
          <a:xfrm>
            <a:off x="2971800" y="48768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93033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637832" y="609600"/>
            <a:ext cx="5832046" cy="492443"/>
          </a:xfrm>
          <a:prstGeom prst="rect">
            <a:avLst/>
          </a:prstGeom>
        </p:spPr>
        <p:txBody>
          <a:bodyPr wrap="non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Utilizing the </a:t>
            </a:r>
            <a:r>
              <a:rPr lang="en-US" sz="2600" b="1" dirty="0" err="1"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PortMiami</a:t>
            </a: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 Partnership </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10" name="Rectangle 9"/>
          <p:cNvSpPr/>
          <p:nvPr/>
        </p:nvSpPr>
        <p:spPr>
          <a:xfrm>
            <a:off x="685800" y="1676400"/>
            <a:ext cx="8229600" cy="3754874"/>
          </a:xfrm>
          <a:prstGeom prst="rect">
            <a:avLst/>
          </a:prstGeom>
        </p:spPr>
        <p:txBody>
          <a:bodyPr wrap="square">
            <a:spAutoFit/>
          </a:bodyPr>
          <a:lstStyle/>
          <a:p>
            <a:r>
              <a:rPr lang="en-US" sz="2000" dirty="0">
                <a:latin typeface="Bell MT" panose="02020503060305020303" pitchFamily="18" charset="0"/>
              </a:rPr>
              <a:t>In February 2014, </a:t>
            </a:r>
            <a:r>
              <a:rPr lang="en-US" sz="2000" dirty="0" err="1" smtClean="0">
                <a:latin typeface="Bell MT" panose="02020503060305020303" pitchFamily="18" charset="0"/>
              </a:rPr>
              <a:t>PortMiami</a:t>
            </a:r>
            <a:r>
              <a:rPr lang="en-US" sz="2000" dirty="0" smtClean="0">
                <a:latin typeface="Bell MT" panose="02020503060305020303" pitchFamily="18" charset="0"/>
              </a:rPr>
              <a:t>  assisted </a:t>
            </a:r>
            <a:r>
              <a:rPr lang="en-US" sz="2000" dirty="0">
                <a:latin typeface="Bell MT" panose="02020503060305020303" pitchFamily="18" charset="0"/>
              </a:rPr>
              <a:t>with </a:t>
            </a:r>
            <a:r>
              <a:rPr lang="en-US" sz="2000" dirty="0" smtClean="0">
                <a:latin typeface="Bell MT" panose="02020503060305020303" pitchFamily="18" charset="0"/>
              </a:rPr>
              <a:t>addressing vulnerabilities </a:t>
            </a:r>
            <a:r>
              <a:rPr lang="en-US" sz="2000" dirty="0">
                <a:latin typeface="Bell MT" panose="02020503060305020303" pitchFamily="18" charset="0"/>
              </a:rPr>
              <a:t>identified in Trinidad &amp; Tobago and The Bahamas</a:t>
            </a:r>
          </a:p>
          <a:p>
            <a:endParaRPr lang="en-US" sz="2000" dirty="0">
              <a:latin typeface="Bell MT" panose="02020503060305020303" pitchFamily="18" charset="0"/>
            </a:endParaRPr>
          </a:p>
          <a:p>
            <a:r>
              <a:rPr lang="en-US" sz="2000" dirty="0">
                <a:latin typeface="Bell MT" panose="02020503060305020303" pitchFamily="18" charset="0"/>
              </a:rPr>
              <a:t>25 Port Officials from these countries spent a week reviewing security operations at </a:t>
            </a:r>
            <a:r>
              <a:rPr lang="en-US" sz="2000" dirty="0" err="1">
                <a:latin typeface="Bell MT" panose="02020503060305020303" pitchFamily="18" charset="0"/>
              </a:rPr>
              <a:t>PortMiami</a:t>
            </a:r>
            <a:r>
              <a:rPr lang="en-US" sz="2000" dirty="0">
                <a:latin typeface="Bell MT" panose="02020503060305020303" pitchFamily="18" charset="0"/>
              </a:rPr>
              <a:t> on a variety of topics such as: </a:t>
            </a:r>
            <a:endParaRPr lang="en-US" sz="2000" dirty="0" smtClean="0">
              <a:latin typeface="Bell MT" panose="02020503060305020303" pitchFamily="18" charset="0"/>
            </a:endParaRPr>
          </a:p>
          <a:p>
            <a:endParaRPr lang="en-US" sz="2000" dirty="0">
              <a:latin typeface="Bell MT" panose="02020503060305020303" pitchFamily="18" charset="0"/>
            </a:endParaRPr>
          </a:p>
          <a:p>
            <a:pPr marL="742950" lvl="1" indent="-285750">
              <a:buFont typeface="Arial" panose="020B0604020202020204" pitchFamily="34" charset="0"/>
              <a:buChar char="•"/>
            </a:pPr>
            <a:r>
              <a:rPr lang="en-US" sz="2000" dirty="0">
                <a:latin typeface="Bell MT" panose="02020503060305020303" pitchFamily="18" charset="0"/>
              </a:rPr>
              <a:t>Cruise Ship Terminal Security</a:t>
            </a:r>
          </a:p>
          <a:p>
            <a:pPr marL="742950" lvl="1" indent="-285750">
              <a:buFont typeface="Arial" panose="020B0604020202020204" pitchFamily="34" charset="0"/>
              <a:buChar char="•"/>
            </a:pPr>
            <a:r>
              <a:rPr lang="en-US" sz="2000" dirty="0">
                <a:latin typeface="Bell MT" panose="02020503060305020303" pitchFamily="18" charset="0"/>
              </a:rPr>
              <a:t>Auto Theft</a:t>
            </a:r>
          </a:p>
          <a:p>
            <a:pPr marL="742950" lvl="1" indent="-285750">
              <a:buFont typeface="Arial" panose="020B0604020202020204" pitchFamily="34" charset="0"/>
              <a:buChar char="•"/>
            </a:pPr>
            <a:r>
              <a:rPr lang="en-US" sz="2000" dirty="0">
                <a:latin typeface="Bell MT" panose="02020503060305020303" pitchFamily="18" charset="0"/>
              </a:rPr>
              <a:t>Multi-Agency Strike Force Operations</a:t>
            </a:r>
          </a:p>
          <a:p>
            <a:pPr marL="742950" lvl="1" indent="-285750">
              <a:buFont typeface="Arial" panose="020B0604020202020204" pitchFamily="34" charset="0"/>
              <a:buChar char="•"/>
            </a:pPr>
            <a:r>
              <a:rPr lang="en-US" sz="2000" dirty="0">
                <a:latin typeface="Bell MT" panose="02020503060305020303" pitchFamily="18" charset="0"/>
              </a:rPr>
              <a:t>Harbor Patrol</a:t>
            </a:r>
          </a:p>
          <a:p>
            <a:pPr marL="742950" lvl="1" indent="-285750">
              <a:buFont typeface="Arial" panose="020B0604020202020204" pitchFamily="34" charset="0"/>
              <a:buChar char="•"/>
            </a:pPr>
            <a:r>
              <a:rPr lang="en-US" sz="2000" dirty="0">
                <a:latin typeface="Bell MT" panose="02020503060305020303" pitchFamily="18" charset="0"/>
              </a:rPr>
              <a:t>Cargo Operations</a:t>
            </a:r>
          </a:p>
          <a:p>
            <a:endParaRPr lang="en-US" sz="2000" dirty="0">
              <a:latin typeface="Bell MT" panose="02020503060305020303" pitchFamily="18" charset="0"/>
            </a:endParaRPr>
          </a:p>
        </p:txBody>
      </p:sp>
      <p:sp>
        <p:nvSpPr>
          <p:cNvPr id="4" name="5-Point Star 3"/>
          <p:cNvSpPr/>
          <p:nvPr/>
        </p:nvSpPr>
        <p:spPr>
          <a:xfrm>
            <a:off x="304800" y="18288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5-Point Star 4"/>
          <p:cNvSpPr/>
          <p:nvPr/>
        </p:nvSpPr>
        <p:spPr>
          <a:xfrm>
            <a:off x="304800" y="27432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383012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87260"/>
            <a:ext cx="8332633" cy="892552"/>
          </a:xfrm>
          <a:prstGeom prst="rect">
            <a:avLst/>
          </a:prstGeom>
        </p:spPr>
        <p:txBody>
          <a:bodyPr wrap="squar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We are looking to expand our roster of domestic seaport partners</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3" name="Rectangle 2"/>
          <p:cNvSpPr/>
          <p:nvPr/>
        </p:nvSpPr>
        <p:spPr>
          <a:xfrm>
            <a:off x="685800" y="1981200"/>
            <a:ext cx="7543800" cy="5139869"/>
          </a:xfrm>
          <a:prstGeom prst="rect">
            <a:avLst/>
          </a:prstGeom>
        </p:spPr>
        <p:txBody>
          <a:bodyPr wrap="square">
            <a:spAutoFit/>
          </a:bodyPr>
          <a:lstStyle/>
          <a:p>
            <a:pPr lvl="1">
              <a:buClr>
                <a:srgbClr val="002060"/>
              </a:buClr>
            </a:pPr>
            <a:r>
              <a:rPr lang="en-US" sz="2400" dirty="0" smtClean="0">
                <a:latin typeface="Bell MT" panose="02020503060305020303" pitchFamily="18" charset="0"/>
              </a:rPr>
              <a:t>All ports have skill sets and capabilities that may be of use to INL and the Department of State</a:t>
            </a:r>
          </a:p>
          <a:p>
            <a:pPr lvl="1">
              <a:buClr>
                <a:srgbClr val="002060"/>
              </a:buClr>
            </a:pPr>
            <a:endParaRPr lang="en-US" sz="2400" dirty="0">
              <a:latin typeface="Bell MT" panose="02020503060305020303" pitchFamily="18" charset="0"/>
            </a:endParaRPr>
          </a:p>
          <a:p>
            <a:pPr lvl="1">
              <a:buClr>
                <a:srgbClr val="002060"/>
              </a:buClr>
            </a:pPr>
            <a:r>
              <a:rPr lang="en-US" sz="2400" dirty="0" smtClean="0">
                <a:latin typeface="Bell MT" panose="02020503060305020303" pitchFamily="18" charset="0"/>
              </a:rPr>
              <a:t>New areas of interest are identified by countries and regions and we are looking for seaport partners that will be able to address those areas</a:t>
            </a:r>
          </a:p>
          <a:p>
            <a:pPr lvl="1">
              <a:buClr>
                <a:srgbClr val="002060"/>
              </a:buClr>
            </a:pPr>
            <a:endParaRPr lang="en-US" sz="2800" dirty="0">
              <a:latin typeface="Bell MT" panose="02020503060305020303" pitchFamily="18" charset="0"/>
            </a:endParaRPr>
          </a:p>
          <a:p>
            <a:pPr lvl="1">
              <a:buClr>
                <a:srgbClr val="002060"/>
              </a:buClr>
            </a:pPr>
            <a:r>
              <a:rPr lang="en-US" sz="2800" dirty="0" smtClean="0">
                <a:latin typeface="Bell MT" panose="02020503060305020303" pitchFamily="18" charset="0"/>
              </a:rPr>
              <a:t>Mutual benefits to both the participating seaport and the Department of State and INL</a:t>
            </a:r>
          </a:p>
          <a:p>
            <a:pPr lvl="1">
              <a:buClr>
                <a:srgbClr val="002060"/>
              </a:buClr>
            </a:pPr>
            <a:endParaRPr lang="en-US" sz="2000" dirty="0">
              <a:latin typeface="Bell MT" panose="02020503060305020303" pitchFamily="18" charset="0"/>
            </a:endParaRPr>
          </a:p>
          <a:p>
            <a:pPr lvl="1">
              <a:buClr>
                <a:srgbClr val="002060"/>
              </a:buClr>
            </a:pPr>
            <a:endParaRPr lang="en-US" sz="2000" dirty="0" smtClean="0">
              <a:latin typeface="Bell MT" panose="02020503060305020303" pitchFamily="18" charset="0"/>
            </a:endParaRPr>
          </a:p>
          <a:p>
            <a:pPr lvl="1">
              <a:buClr>
                <a:srgbClr val="002060"/>
              </a:buClr>
            </a:pPr>
            <a:endParaRPr lang="en-US" sz="2000" dirty="0">
              <a:latin typeface="Bell MT" panose="02020503060305020303" pitchFamily="18" charset="0"/>
              <a:cs typeface="Arial" pitchFamily="34" charset="0"/>
            </a:endParaRPr>
          </a:p>
          <a:p>
            <a:pPr lvl="1">
              <a:buClr>
                <a:srgbClr val="002060"/>
              </a:buClr>
            </a:pPr>
            <a:endParaRPr lang="en-US" sz="2000" dirty="0" smtClean="0">
              <a:latin typeface="Bell MT" pitchFamily="18" charset="0"/>
              <a:cs typeface="Arial" pitchFamily="34" charset="0"/>
            </a:endParaRPr>
          </a:p>
          <a:p>
            <a:endParaRPr lang="en-US" sz="2000" dirty="0">
              <a:latin typeface="Bell MT" pitchFamily="18" charset="0"/>
            </a:endParaRPr>
          </a:p>
        </p:txBody>
      </p:sp>
      <p:sp>
        <p:nvSpPr>
          <p:cNvPr id="4" name="5-Point Star 3"/>
          <p:cNvSpPr/>
          <p:nvPr/>
        </p:nvSpPr>
        <p:spPr>
          <a:xfrm>
            <a:off x="685800" y="21336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5-Point Star 4"/>
          <p:cNvSpPr/>
          <p:nvPr/>
        </p:nvSpPr>
        <p:spPr>
          <a:xfrm>
            <a:off x="685800" y="47244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5-Point Star 5"/>
          <p:cNvSpPr/>
          <p:nvPr/>
        </p:nvSpPr>
        <p:spPr>
          <a:xfrm>
            <a:off x="685800" y="32766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88598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200400" y="457200"/>
            <a:ext cx="5562600" cy="5078313"/>
          </a:xfrm>
          <a:prstGeom prst="rect">
            <a:avLst/>
          </a:prstGeom>
        </p:spPr>
        <p:txBody>
          <a:bodyPr wrap="square">
            <a:spAutoFit/>
          </a:bodyPr>
          <a:lstStyle/>
          <a:p>
            <a:r>
              <a:rPr lang="en-US" u="sng" dirty="0" smtClean="0">
                <a:effectLst>
                  <a:outerShdw blurRad="38100" dist="38100" dir="2700000" algn="tl">
                    <a:srgbClr val="000000">
                      <a:alpha val="43137"/>
                    </a:srgbClr>
                  </a:outerShdw>
                </a:effectLst>
                <a:latin typeface="Bell MT" pitchFamily="18" charset="0"/>
                <a:cs typeface="Arial" pitchFamily="34" charset="0"/>
              </a:rPr>
              <a:t>Entirely Voluntary</a:t>
            </a:r>
            <a:r>
              <a:rPr lang="en-US" dirty="0" smtClean="0">
                <a:effectLst>
                  <a:outerShdw blurRad="38100" dist="38100" dir="2700000" algn="tl">
                    <a:srgbClr val="000000">
                      <a:alpha val="43137"/>
                    </a:srgbClr>
                  </a:outerShdw>
                </a:effectLst>
                <a:latin typeface="Bell MT" pitchFamily="18" charset="0"/>
                <a:cs typeface="Arial" pitchFamily="34" charset="0"/>
              </a:rPr>
              <a:t>: The decision to be involved is up to you</a:t>
            </a:r>
          </a:p>
          <a:p>
            <a:endParaRPr lang="en-US" dirty="0" smtClean="0">
              <a:effectLst>
                <a:outerShdw blurRad="38100" dist="38100" dir="2700000" algn="tl">
                  <a:srgbClr val="000000">
                    <a:alpha val="43137"/>
                  </a:srgbClr>
                </a:outerShdw>
              </a:effectLst>
              <a:latin typeface="Bell MT" pitchFamily="18" charset="0"/>
              <a:cs typeface="Arial" pitchFamily="34" charset="0"/>
            </a:endParaRPr>
          </a:p>
          <a:p>
            <a:r>
              <a:rPr lang="en-US" u="sng" dirty="0" smtClean="0">
                <a:effectLst>
                  <a:outerShdw blurRad="38100" dist="38100" dir="2700000" algn="tl">
                    <a:srgbClr val="000000">
                      <a:alpha val="43137"/>
                    </a:srgbClr>
                  </a:outerShdw>
                </a:effectLst>
                <a:latin typeface="Bell MT" pitchFamily="18" charset="0"/>
                <a:cs typeface="Arial" pitchFamily="34" charset="0"/>
              </a:rPr>
              <a:t>Cost Neutral</a:t>
            </a:r>
            <a:r>
              <a:rPr lang="en-US" dirty="0" smtClean="0">
                <a:effectLst>
                  <a:outerShdw blurRad="38100" dist="38100" dir="2700000" algn="tl">
                    <a:srgbClr val="000000">
                      <a:alpha val="43137"/>
                    </a:srgbClr>
                  </a:outerShdw>
                </a:effectLst>
                <a:latin typeface="Bell MT" pitchFamily="18" charset="0"/>
                <a:cs typeface="Arial" pitchFamily="34" charset="0"/>
              </a:rPr>
              <a:t>: The State Department covers the salary, travel, and training costs</a:t>
            </a:r>
          </a:p>
          <a:p>
            <a:endParaRPr lang="en-US" dirty="0" smtClean="0">
              <a:effectLst>
                <a:outerShdw blurRad="38100" dist="38100" dir="2700000" algn="tl">
                  <a:srgbClr val="000000">
                    <a:alpha val="43137"/>
                  </a:srgbClr>
                </a:outerShdw>
              </a:effectLst>
              <a:latin typeface="Bell MT" pitchFamily="18" charset="0"/>
              <a:cs typeface="Arial" pitchFamily="34" charset="0"/>
            </a:endParaRPr>
          </a:p>
          <a:p>
            <a:r>
              <a:rPr lang="en-US" u="sng" dirty="0" smtClean="0">
                <a:effectLst>
                  <a:outerShdw blurRad="38100" dist="38100" dir="2700000" algn="tl">
                    <a:srgbClr val="000000">
                      <a:alpha val="43137"/>
                    </a:srgbClr>
                  </a:outerShdw>
                </a:effectLst>
                <a:latin typeface="Bell MT" pitchFamily="18" charset="0"/>
                <a:cs typeface="Arial" pitchFamily="34" charset="0"/>
              </a:rPr>
              <a:t>Relevant</a:t>
            </a:r>
            <a:r>
              <a:rPr lang="en-US" dirty="0" smtClean="0">
                <a:effectLst>
                  <a:outerShdw blurRad="38100" dist="38100" dir="2700000" algn="tl">
                    <a:srgbClr val="000000">
                      <a:alpha val="43137"/>
                    </a:srgbClr>
                  </a:outerShdw>
                </a:effectLst>
                <a:latin typeface="Bell MT" pitchFamily="18" charset="0"/>
                <a:cs typeface="Arial" pitchFamily="34" charset="0"/>
              </a:rPr>
              <a:t>:  INL/CAP works to match seaports to countries particularly relevant to state or local interests so that expertise and cultural connections are established.</a:t>
            </a:r>
          </a:p>
          <a:p>
            <a:endParaRPr lang="en-US" dirty="0" smtClean="0">
              <a:effectLst>
                <a:outerShdw blurRad="38100" dist="38100" dir="2700000" algn="tl">
                  <a:srgbClr val="000000">
                    <a:alpha val="43137"/>
                  </a:srgbClr>
                </a:outerShdw>
              </a:effectLst>
              <a:latin typeface="Bell MT" pitchFamily="18" charset="0"/>
              <a:cs typeface="Arial" pitchFamily="34" charset="0"/>
            </a:endParaRPr>
          </a:p>
          <a:p>
            <a:r>
              <a:rPr lang="en-US" u="sng" dirty="0" smtClean="0">
                <a:effectLst>
                  <a:outerShdw blurRad="38100" dist="38100" dir="2700000" algn="tl">
                    <a:srgbClr val="000000">
                      <a:alpha val="43137"/>
                    </a:srgbClr>
                  </a:outerShdw>
                </a:effectLst>
                <a:latin typeface="Bell MT" pitchFamily="18" charset="0"/>
                <a:cs typeface="Arial" pitchFamily="34" charset="0"/>
              </a:rPr>
              <a:t>Orientation</a:t>
            </a:r>
            <a:r>
              <a:rPr lang="en-US" dirty="0" smtClean="0">
                <a:effectLst>
                  <a:outerShdw blurRad="38100" dist="38100" dir="2700000" algn="tl">
                    <a:srgbClr val="000000">
                      <a:alpha val="43137"/>
                    </a:srgbClr>
                  </a:outerShdw>
                </a:effectLst>
                <a:latin typeface="Bell MT" pitchFamily="18" charset="0"/>
                <a:cs typeface="Arial" pitchFamily="34" charset="0"/>
              </a:rPr>
              <a:t>:  Partner agencies will receive training and an overview of the mission prior to the engagement.</a:t>
            </a:r>
          </a:p>
          <a:p>
            <a:endParaRPr lang="en-US" dirty="0" smtClean="0">
              <a:effectLst>
                <a:outerShdw blurRad="38100" dist="38100" dir="2700000" algn="tl">
                  <a:srgbClr val="000000">
                    <a:alpha val="43137"/>
                  </a:srgbClr>
                </a:outerShdw>
              </a:effectLst>
              <a:latin typeface="Bell MT" pitchFamily="18" charset="0"/>
              <a:cs typeface="Arial" pitchFamily="34" charset="0"/>
            </a:endParaRPr>
          </a:p>
          <a:p>
            <a:r>
              <a:rPr lang="en-US" u="sng" dirty="0" smtClean="0">
                <a:effectLst>
                  <a:outerShdw blurRad="38100" dist="38100" dir="2700000" algn="tl">
                    <a:srgbClr val="000000">
                      <a:alpha val="43137"/>
                    </a:srgbClr>
                  </a:outerShdw>
                </a:effectLst>
                <a:latin typeface="Bell MT" pitchFamily="18" charset="0"/>
                <a:cs typeface="Arial" pitchFamily="34" charset="0"/>
              </a:rPr>
              <a:t>Recognition</a:t>
            </a:r>
            <a:r>
              <a:rPr lang="en-US" dirty="0" smtClean="0">
                <a:effectLst>
                  <a:outerShdw blurRad="38100" dist="38100" dir="2700000" algn="tl">
                    <a:srgbClr val="000000">
                      <a:alpha val="43137"/>
                    </a:srgbClr>
                  </a:outerShdw>
                </a:effectLst>
                <a:latin typeface="Bell MT" pitchFamily="18" charset="0"/>
                <a:cs typeface="Arial" pitchFamily="34" charset="0"/>
              </a:rPr>
              <a:t>:  INL will work to highlight the partner’s work.  </a:t>
            </a:r>
          </a:p>
          <a:p>
            <a:endParaRPr lang="en-US" dirty="0" smtClean="0">
              <a:effectLst>
                <a:outerShdw blurRad="38100" dist="38100" dir="2700000" algn="tl">
                  <a:srgbClr val="000000">
                    <a:alpha val="43137"/>
                  </a:srgbClr>
                </a:outerShdw>
              </a:effectLst>
              <a:latin typeface="Bell MT" pitchFamily="18" charset="0"/>
              <a:cs typeface="Arial" pitchFamily="34" charset="0"/>
            </a:endParaRPr>
          </a:p>
          <a:p>
            <a:r>
              <a:rPr lang="en-US" u="sng" dirty="0" smtClean="0">
                <a:effectLst>
                  <a:outerShdw blurRad="38100" dist="38100" dir="2700000" algn="tl">
                    <a:srgbClr val="000000">
                      <a:alpha val="43137"/>
                    </a:srgbClr>
                  </a:outerShdw>
                </a:effectLst>
                <a:latin typeface="Bell MT" pitchFamily="18" charset="0"/>
                <a:cs typeface="Arial" pitchFamily="34" charset="0"/>
              </a:rPr>
              <a:t>Career Development</a:t>
            </a:r>
            <a:r>
              <a:rPr lang="en-US" dirty="0" smtClean="0">
                <a:effectLst>
                  <a:outerShdw blurRad="38100" dist="38100" dir="2700000" algn="tl">
                    <a:srgbClr val="000000">
                      <a:alpha val="43137"/>
                    </a:srgbClr>
                  </a:outerShdw>
                </a:effectLst>
                <a:latin typeface="Bell MT" pitchFamily="18" charset="0"/>
                <a:cs typeface="Arial" pitchFamily="34" charset="0"/>
              </a:rPr>
              <a:t>:  Participants may have the opportunity to travel/interact with foreign counterparts.</a:t>
            </a:r>
          </a:p>
        </p:txBody>
      </p:sp>
      <p:sp>
        <p:nvSpPr>
          <p:cNvPr id="18" name="Rounded Rectangle 17"/>
          <p:cNvSpPr/>
          <p:nvPr/>
        </p:nvSpPr>
        <p:spPr>
          <a:xfrm>
            <a:off x="457200" y="762000"/>
            <a:ext cx="2362200" cy="11430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A Mutually Beneficial Partnership</a:t>
            </a:r>
          </a:p>
        </p:txBody>
      </p:sp>
      <p:sp>
        <p:nvSpPr>
          <p:cNvPr id="19" name="5-Point Star 18"/>
          <p:cNvSpPr/>
          <p:nvPr/>
        </p:nvSpPr>
        <p:spPr>
          <a:xfrm>
            <a:off x="3060700" y="6096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5-Point Star 19"/>
          <p:cNvSpPr/>
          <p:nvPr/>
        </p:nvSpPr>
        <p:spPr>
          <a:xfrm>
            <a:off x="3048000" y="19177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5-Point Star 20"/>
          <p:cNvSpPr/>
          <p:nvPr/>
        </p:nvSpPr>
        <p:spPr>
          <a:xfrm>
            <a:off x="3048000" y="35941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5-Point Star 21"/>
          <p:cNvSpPr/>
          <p:nvPr/>
        </p:nvSpPr>
        <p:spPr>
          <a:xfrm flipV="1">
            <a:off x="3073400" y="50292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32294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200400" y="368302"/>
            <a:ext cx="5559756" cy="4939814"/>
          </a:xfrm>
          <a:prstGeom prst="rect">
            <a:avLst/>
          </a:prstGeom>
        </p:spPr>
        <p:txBody>
          <a:bodyPr wrap="square">
            <a:spAutoFit/>
          </a:bodyPr>
          <a:lstStyle/>
          <a:p>
            <a:r>
              <a:rPr lang="en-US" sz="1750" dirty="0" smtClean="0">
                <a:effectLst>
                  <a:outerShdw blurRad="38100" dist="38100" dir="2700000" algn="tl">
                    <a:srgbClr val="000000">
                      <a:alpha val="43137"/>
                    </a:srgbClr>
                  </a:outerShdw>
                </a:effectLst>
                <a:latin typeface="Bell MT" pitchFamily="18" charset="0"/>
              </a:rPr>
              <a:t>These partnerships, and financial arrangements take many forms, including:</a:t>
            </a:r>
          </a:p>
          <a:p>
            <a:endParaRPr lang="en-US" sz="1750" dirty="0" smtClean="0">
              <a:latin typeface="Bell MT" pitchFamily="18" charset="0"/>
            </a:endParaRPr>
          </a:p>
          <a:p>
            <a:pPr lvl="1"/>
            <a:endParaRPr lang="en-US" sz="1750" dirty="0" smtClean="0">
              <a:latin typeface="Bell MT" pitchFamily="18" charset="0"/>
            </a:endParaRPr>
          </a:p>
          <a:p>
            <a:pPr lvl="1"/>
            <a:r>
              <a:rPr lang="en-US" sz="1750" dirty="0" smtClean="0">
                <a:effectLst>
                  <a:outerShdw blurRad="38100" dist="38100" dir="2700000" algn="tl">
                    <a:srgbClr val="000000">
                      <a:alpha val="43137"/>
                    </a:srgbClr>
                  </a:outerShdw>
                </a:effectLst>
                <a:latin typeface="Bell MT" pitchFamily="18" charset="0"/>
              </a:rPr>
              <a:t>Memorandum of Understanding</a:t>
            </a:r>
          </a:p>
          <a:p>
            <a:pPr lvl="1"/>
            <a:r>
              <a:rPr lang="en-US" sz="1750" i="1" dirty="0" smtClean="0">
                <a:latin typeface="Bell MT" pitchFamily="18" charset="0"/>
              </a:rPr>
              <a:t>(establishes basis for cooperation)</a:t>
            </a:r>
          </a:p>
          <a:p>
            <a:pPr lvl="1"/>
            <a:endParaRPr lang="en-US" sz="1750" i="1" dirty="0" smtClean="0">
              <a:latin typeface="Bell MT" pitchFamily="18" charset="0"/>
            </a:endParaRPr>
          </a:p>
          <a:p>
            <a:pPr lvl="1"/>
            <a:r>
              <a:rPr lang="en-US" sz="1750" dirty="0" smtClean="0">
                <a:effectLst>
                  <a:outerShdw blurRad="38100" dist="38100" dir="2700000" algn="tl">
                    <a:srgbClr val="000000">
                      <a:alpha val="43137"/>
                    </a:srgbClr>
                  </a:outerShdw>
                </a:effectLst>
                <a:latin typeface="Bell MT" pitchFamily="18" charset="0"/>
              </a:rPr>
              <a:t>Intergovernmental Personnel Act Arrangements </a:t>
            </a:r>
            <a:r>
              <a:rPr lang="en-US" sz="1750" dirty="0" smtClean="0">
                <a:latin typeface="Bell MT" pitchFamily="18" charset="0"/>
              </a:rPr>
              <a:t/>
            </a:r>
            <a:br>
              <a:rPr lang="en-US" sz="1750" dirty="0" smtClean="0">
                <a:latin typeface="Bell MT" pitchFamily="18" charset="0"/>
              </a:rPr>
            </a:br>
            <a:r>
              <a:rPr lang="en-US" sz="1750" i="1" dirty="0" smtClean="0">
                <a:latin typeface="Bell MT" pitchFamily="18" charset="0"/>
              </a:rPr>
              <a:t>(temporarily details employees to the State Department)</a:t>
            </a:r>
          </a:p>
          <a:p>
            <a:pPr lvl="1"/>
            <a:endParaRPr lang="en-US" sz="1750" i="1" dirty="0" smtClean="0">
              <a:latin typeface="Bell MT" pitchFamily="18" charset="0"/>
            </a:endParaRPr>
          </a:p>
          <a:p>
            <a:pPr lvl="1"/>
            <a:r>
              <a:rPr lang="en-US" sz="1750" dirty="0" smtClean="0">
                <a:latin typeface="Bell MT" pitchFamily="18" charset="0"/>
              </a:rPr>
              <a:t>Invitational Travel</a:t>
            </a:r>
          </a:p>
          <a:p>
            <a:pPr lvl="1"/>
            <a:r>
              <a:rPr lang="en-US" sz="1750" i="1" dirty="0" smtClean="0">
                <a:latin typeface="Bell MT" pitchFamily="18" charset="0"/>
              </a:rPr>
              <a:t>(we reimburse for travel expenses for short-term assignments)</a:t>
            </a:r>
          </a:p>
          <a:p>
            <a:pPr lvl="1"/>
            <a:endParaRPr lang="en-US" sz="1750" dirty="0" smtClean="0">
              <a:latin typeface="Bell MT" pitchFamily="18" charset="0"/>
            </a:endParaRPr>
          </a:p>
          <a:p>
            <a:pPr lvl="1"/>
            <a:r>
              <a:rPr lang="en-US" sz="1750" dirty="0" smtClean="0">
                <a:latin typeface="Bell MT" pitchFamily="18" charset="0"/>
              </a:rPr>
              <a:t>Interagency Agreements</a:t>
            </a:r>
          </a:p>
          <a:p>
            <a:pPr lvl="1"/>
            <a:r>
              <a:rPr lang="en-US" sz="1750" i="1" dirty="0" smtClean="0">
                <a:latin typeface="Bell MT" pitchFamily="18" charset="0"/>
              </a:rPr>
              <a:t>(for federal partners)</a:t>
            </a:r>
          </a:p>
          <a:p>
            <a:pPr lvl="1"/>
            <a:endParaRPr lang="en-US" sz="1750" dirty="0" smtClean="0">
              <a:latin typeface="Bell MT" pitchFamily="18" charset="0"/>
            </a:endParaRPr>
          </a:p>
          <a:p>
            <a:pPr lvl="1"/>
            <a:endParaRPr lang="en-US" sz="1750" i="1" dirty="0" smtClean="0">
              <a:latin typeface="Bell MT" pitchFamily="18" charset="0"/>
            </a:endParaRPr>
          </a:p>
        </p:txBody>
      </p:sp>
      <p:sp>
        <p:nvSpPr>
          <p:cNvPr id="8" name="Rounded Rectangle 7"/>
          <p:cNvSpPr/>
          <p:nvPr/>
        </p:nvSpPr>
        <p:spPr>
          <a:xfrm>
            <a:off x="457200" y="914401"/>
            <a:ext cx="2286000" cy="761999"/>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How Does </a:t>
            </a:r>
            <a:br>
              <a:rPr lang="en-US" sz="2000" b="1" cap="small" dirty="0" smtClean="0">
                <a:solidFill>
                  <a:srgbClr val="FFC000"/>
                </a:solidFill>
                <a:latin typeface="Bell MT" pitchFamily="18" charset="0"/>
                <a:ea typeface="Batang" pitchFamily="18" charset="-127"/>
                <a:cs typeface="Arial" pitchFamily="34" charset="0"/>
              </a:rPr>
            </a:br>
            <a:r>
              <a:rPr lang="en-US" sz="2000" b="1" cap="small" dirty="0" smtClean="0">
                <a:solidFill>
                  <a:srgbClr val="FFC000"/>
                </a:solidFill>
                <a:latin typeface="Bell MT" pitchFamily="18" charset="0"/>
                <a:ea typeface="Batang" pitchFamily="18" charset="-127"/>
                <a:cs typeface="Arial" pitchFamily="34" charset="0"/>
              </a:rPr>
              <a:t>This Work?</a:t>
            </a:r>
          </a:p>
        </p:txBody>
      </p:sp>
      <p:sp>
        <p:nvSpPr>
          <p:cNvPr id="9" name="5-Point Star 8"/>
          <p:cNvSpPr/>
          <p:nvPr/>
        </p:nvSpPr>
        <p:spPr>
          <a:xfrm>
            <a:off x="3276600" y="16002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5-Point Star 9"/>
          <p:cNvSpPr/>
          <p:nvPr/>
        </p:nvSpPr>
        <p:spPr>
          <a:xfrm>
            <a:off x="3317544" y="23622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5-Point Star 11"/>
          <p:cNvSpPr/>
          <p:nvPr/>
        </p:nvSpPr>
        <p:spPr>
          <a:xfrm>
            <a:off x="3317544" y="32004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5-Point Star 12"/>
          <p:cNvSpPr/>
          <p:nvPr/>
        </p:nvSpPr>
        <p:spPr>
          <a:xfrm>
            <a:off x="3317544" y="41910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5400" y="457200"/>
            <a:ext cx="9296400" cy="5755422"/>
          </a:xfrm>
          <a:prstGeom prst="rect">
            <a:avLst/>
          </a:prstGeom>
        </p:spPr>
        <p:txBody>
          <a:bodyPr wrap="square">
            <a:spAutoFit/>
          </a:bodyPr>
          <a:lstStyle/>
          <a:p>
            <a:pPr algn="ctr"/>
            <a:r>
              <a:rPr lang="en-US" sz="2800" b="1" cap="small" spc="50" dirty="0" smtClean="0">
                <a:solidFill>
                  <a:schemeClr val="tx2">
                    <a:lumMod val="75000"/>
                  </a:schemeClr>
                </a:solidFill>
                <a:effectLst>
                  <a:outerShdw blurRad="38100" dist="38100" dir="8100000" algn="tr" rotWithShape="0">
                    <a:prstClr val="black">
                      <a:alpha val="20000"/>
                    </a:prstClr>
                  </a:outerShdw>
                </a:effectLst>
                <a:latin typeface="Garamond"/>
              </a:rPr>
              <a:t>Come see our booth at the Exposition or contact</a:t>
            </a:r>
          </a:p>
          <a:p>
            <a:pPr algn="ctr"/>
            <a:endParaRPr lang="en-US" sz="2800" b="1" cap="small" spc="50" dirty="0" smtClean="0">
              <a:solidFill>
                <a:schemeClr val="tx2">
                  <a:lumMod val="75000"/>
                </a:schemeClr>
              </a:solidFill>
              <a:effectLst>
                <a:outerShdw blurRad="38100" dist="38100" dir="8100000" algn="tr" rotWithShape="0">
                  <a:prstClr val="black">
                    <a:alpha val="20000"/>
                  </a:prstClr>
                </a:outerShdw>
              </a:effectLst>
              <a:latin typeface="Garamond"/>
            </a:endParaRPr>
          </a:p>
          <a:p>
            <a:pPr algn="ctr"/>
            <a:r>
              <a:rPr lang="en-US" sz="2800" b="1" cap="small" spc="50" dirty="0" smtClean="0">
                <a:solidFill>
                  <a:schemeClr val="tx2">
                    <a:lumMod val="75000"/>
                  </a:schemeClr>
                </a:solidFill>
                <a:effectLst>
                  <a:outerShdw blurRad="38100" dist="38100" dir="8100000" algn="tr" rotWithShape="0">
                    <a:prstClr val="black">
                      <a:alpha val="20000"/>
                    </a:prstClr>
                  </a:outerShdw>
                </a:effectLst>
                <a:latin typeface="Garamond"/>
              </a:rPr>
              <a:t>Acting Director INL/CAP </a:t>
            </a:r>
          </a:p>
          <a:p>
            <a:pPr algn="ctr"/>
            <a:r>
              <a:rPr lang="en-US" sz="2800" cap="small" spc="50" dirty="0" smtClean="0">
                <a:solidFill>
                  <a:schemeClr val="tx2">
                    <a:lumMod val="75000"/>
                  </a:schemeClr>
                </a:solidFill>
                <a:effectLst>
                  <a:outerShdw blurRad="38100" dist="38100" dir="8100000" algn="tr" rotWithShape="0">
                    <a:prstClr val="black">
                      <a:alpha val="20000"/>
                    </a:prstClr>
                  </a:outerShdw>
                </a:effectLst>
                <a:latin typeface="Garamond"/>
              </a:rPr>
              <a:t>Michele </a:t>
            </a:r>
            <a:r>
              <a:rPr lang="en-US" sz="2800" cap="small" spc="50" dirty="0">
                <a:solidFill>
                  <a:schemeClr val="tx2">
                    <a:lumMod val="75000"/>
                  </a:schemeClr>
                </a:solidFill>
                <a:effectLst>
                  <a:outerShdw blurRad="38100" dist="38100" dir="8100000" algn="tr" rotWithShape="0">
                    <a:prstClr val="black">
                      <a:alpha val="20000"/>
                    </a:prstClr>
                  </a:outerShdw>
                </a:effectLst>
                <a:latin typeface="Garamond"/>
              </a:rPr>
              <a:t>Greenstein </a:t>
            </a:r>
          </a:p>
          <a:p>
            <a:pPr algn="ctr"/>
            <a:r>
              <a:rPr lang="en-US" sz="2800" cap="small" spc="50" dirty="0" smtClean="0">
                <a:solidFill>
                  <a:schemeClr val="tx2">
                    <a:lumMod val="75000"/>
                  </a:schemeClr>
                </a:solidFill>
                <a:effectLst>
                  <a:outerShdw blurRad="38100" dist="38100" dir="8100000" algn="tr" rotWithShape="0">
                    <a:prstClr val="black">
                      <a:alpha val="20000"/>
                    </a:prstClr>
                  </a:outerShdw>
                </a:effectLst>
                <a:latin typeface="Garamond"/>
              </a:rPr>
              <a:t>greensteinma@state.gov</a:t>
            </a:r>
          </a:p>
          <a:p>
            <a:pPr algn="ctr"/>
            <a:r>
              <a:rPr lang="en-US" sz="2400" b="1" cap="small" spc="50" dirty="0" smtClean="0">
                <a:solidFill>
                  <a:schemeClr val="tx2">
                    <a:lumMod val="75000"/>
                  </a:schemeClr>
                </a:solidFill>
                <a:effectLst>
                  <a:outerShdw blurRad="38100" dist="38100" dir="8100000" algn="tr" rotWithShape="0">
                    <a:prstClr val="black">
                      <a:alpha val="20000"/>
                    </a:prstClr>
                  </a:outerShdw>
                </a:effectLst>
                <a:latin typeface="Garamond"/>
              </a:rPr>
              <a:t> </a:t>
            </a:r>
          </a:p>
          <a:p>
            <a:pPr algn="ctr"/>
            <a:r>
              <a:rPr lang="en-US" sz="2400" b="1" cap="small" spc="50" dirty="0" smtClean="0">
                <a:solidFill>
                  <a:schemeClr val="tx2">
                    <a:lumMod val="75000"/>
                  </a:schemeClr>
                </a:solidFill>
                <a:effectLst>
                  <a:outerShdw blurRad="38100" dist="38100" dir="8100000" algn="tr" rotWithShape="0">
                    <a:prstClr val="black">
                      <a:alpha val="20000"/>
                    </a:prstClr>
                  </a:outerShdw>
                </a:effectLst>
                <a:latin typeface="Garamond"/>
              </a:rPr>
              <a:t>Outreach team leader INL/CAP</a:t>
            </a:r>
          </a:p>
          <a:p>
            <a:pPr algn="ctr"/>
            <a:r>
              <a:rPr lang="en-US" sz="2400" cap="small" spc="50" dirty="0" smtClean="0">
                <a:solidFill>
                  <a:schemeClr val="tx2">
                    <a:lumMod val="75000"/>
                  </a:schemeClr>
                </a:solidFill>
                <a:effectLst>
                  <a:outerShdw blurRad="38100" dist="38100" dir="8100000" algn="tr" rotWithShape="0">
                    <a:prstClr val="black">
                      <a:alpha val="20000"/>
                    </a:prstClr>
                  </a:outerShdw>
                </a:effectLst>
                <a:latin typeface="Garamond"/>
              </a:rPr>
              <a:t>Michael Bagrosky</a:t>
            </a:r>
          </a:p>
          <a:p>
            <a:pPr algn="ctr"/>
            <a:r>
              <a:rPr lang="en-US" sz="2400" cap="small" spc="50" dirty="0" smtClean="0">
                <a:solidFill>
                  <a:schemeClr val="tx2">
                    <a:lumMod val="75000"/>
                  </a:schemeClr>
                </a:solidFill>
                <a:effectLst>
                  <a:outerShdw blurRad="38100" dist="38100" dir="8100000" algn="tr" rotWithShape="0">
                    <a:prstClr val="black">
                      <a:alpha val="20000"/>
                    </a:prstClr>
                  </a:outerShdw>
                </a:effectLst>
                <a:latin typeface="Garamond"/>
              </a:rPr>
              <a:t>bagroskym</a:t>
            </a:r>
            <a:r>
              <a:rPr lang="en-US" sz="2400" cap="small" spc="50" dirty="0">
                <a:solidFill>
                  <a:schemeClr val="tx2">
                    <a:lumMod val="75000"/>
                  </a:schemeClr>
                </a:solidFill>
                <a:effectLst>
                  <a:outerShdw blurRad="38100" dist="38100" dir="8100000" algn="tr" rotWithShape="0">
                    <a:prstClr val="black">
                      <a:alpha val="20000"/>
                    </a:prstClr>
                  </a:outerShdw>
                </a:effectLst>
                <a:latin typeface="Garamond"/>
              </a:rPr>
              <a:t>p</a:t>
            </a:r>
            <a:r>
              <a:rPr lang="en-US" sz="2400" cap="small" spc="50" dirty="0" smtClean="0">
                <a:solidFill>
                  <a:schemeClr val="tx2">
                    <a:lumMod val="75000"/>
                  </a:schemeClr>
                </a:solidFill>
                <a:effectLst>
                  <a:outerShdw blurRad="38100" dist="38100" dir="8100000" algn="tr" rotWithShape="0">
                    <a:prstClr val="black">
                      <a:alpha val="20000"/>
                    </a:prstClr>
                  </a:outerShdw>
                </a:effectLst>
                <a:latin typeface="Garamond"/>
              </a:rPr>
              <a:t>@state.gov</a:t>
            </a:r>
            <a:endParaRPr lang="en-US" sz="2400" spc="70" dirty="0">
              <a:solidFill>
                <a:schemeClr val="tx2">
                  <a:lumMod val="75000"/>
                </a:schemeClr>
              </a:solidFill>
              <a:effectLst>
                <a:outerShdw blurRad="38100" dist="38100" dir="8100000" algn="tr" rotWithShape="0">
                  <a:prstClr val="black">
                    <a:alpha val="20000"/>
                  </a:prstClr>
                </a:outerShdw>
              </a:effectLst>
              <a:latin typeface="Bell MT"/>
            </a:endParaRPr>
          </a:p>
          <a:p>
            <a:pPr algn="ctr"/>
            <a:endParaRPr lang="en-US" sz="2400" b="1" cap="small" spc="50" dirty="0">
              <a:solidFill>
                <a:schemeClr val="tx2">
                  <a:lumMod val="75000"/>
                </a:schemeClr>
              </a:solidFill>
              <a:effectLst>
                <a:outerShdw blurRad="38100" dist="38100" dir="8100000" algn="tr" rotWithShape="0">
                  <a:prstClr val="black">
                    <a:alpha val="20000"/>
                  </a:prstClr>
                </a:outerShdw>
              </a:effectLst>
              <a:latin typeface="Garamond"/>
            </a:endParaRPr>
          </a:p>
          <a:p>
            <a:pPr algn="ctr"/>
            <a:r>
              <a:rPr lang="en-US" sz="2400" b="1" cap="small" spc="50" dirty="0" smtClean="0">
                <a:solidFill>
                  <a:schemeClr val="tx2">
                    <a:lumMod val="75000"/>
                  </a:schemeClr>
                </a:solidFill>
                <a:effectLst>
                  <a:outerShdw blurRad="38100" dist="38100" dir="8100000" algn="tr" rotWithShape="0">
                    <a:prstClr val="black">
                      <a:alpha val="20000"/>
                    </a:prstClr>
                  </a:outerShdw>
                </a:effectLst>
                <a:latin typeface="Garamond"/>
              </a:rPr>
              <a:t>Outreach Program Officer INL/CAP</a:t>
            </a:r>
          </a:p>
          <a:p>
            <a:pPr algn="ctr"/>
            <a:r>
              <a:rPr lang="en-US" sz="2400" cap="small" spc="50" dirty="0" smtClean="0">
                <a:solidFill>
                  <a:schemeClr val="tx2">
                    <a:lumMod val="75000"/>
                  </a:schemeClr>
                </a:solidFill>
                <a:effectLst>
                  <a:outerShdw blurRad="38100" dist="38100" dir="8100000" algn="tr" rotWithShape="0">
                    <a:prstClr val="black">
                      <a:alpha val="20000"/>
                    </a:prstClr>
                  </a:outerShdw>
                </a:effectLst>
                <a:latin typeface="Garamond"/>
              </a:rPr>
              <a:t> Leonid Lantsman </a:t>
            </a:r>
          </a:p>
          <a:p>
            <a:pPr algn="ctr"/>
            <a:r>
              <a:rPr lang="en-US" sz="2400" cap="small" spc="50" dirty="0" smtClean="0">
                <a:solidFill>
                  <a:schemeClr val="tx2">
                    <a:lumMod val="75000"/>
                  </a:schemeClr>
                </a:solidFill>
                <a:effectLst>
                  <a:outerShdw blurRad="38100" dist="38100" dir="8100000" algn="tr" rotWithShape="0">
                    <a:prstClr val="black">
                      <a:alpha val="20000"/>
                    </a:prstClr>
                  </a:outerShdw>
                </a:effectLst>
                <a:latin typeface="Garamond"/>
              </a:rPr>
              <a:t>LantsmanL@state.gov </a:t>
            </a:r>
          </a:p>
          <a:p>
            <a:pPr algn="ctr"/>
            <a:endParaRPr lang="en-US" sz="3600" b="1" spc="70" dirty="0" smtClean="0">
              <a:solidFill>
                <a:schemeClr val="tx2">
                  <a:lumMod val="90000"/>
                </a:schemeClr>
              </a:solidFill>
              <a:effectLst>
                <a:outerShdw blurRad="38100" dist="38100" dir="8100000" algn="tr" rotWithShape="0">
                  <a:prstClr val="black">
                    <a:alpha val="20000"/>
                  </a:prstClr>
                </a:outerShdw>
              </a:effectLst>
              <a:latin typeface="Bell MT"/>
            </a:endParaRPr>
          </a:p>
        </p:txBody>
      </p:sp>
    </p:spTree>
    <p:extLst>
      <p:ext uri="{BB962C8B-B14F-4D97-AF65-F5344CB8AC3E}">
        <p14:creationId xmlns:p14="http://schemas.microsoft.com/office/powerpoint/2010/main" val="3676145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28600" y="2685871"/>
            <a:ext cx="8686800" cy="1200329"/>
          </a:xfrm>
          <a:prstGeom prst="rect">
            <a:avLst/>
          </a:prstGeom>
        </p:spPr>
        <p:txBody>
          <a:bodyPr wrap="square">
            <a:spAutoFit/>
          </a:bodyPr>
          <a:lstStyle/>
          <a:p>
            <a:pPr algn="ctr"/>
            <a:r>
              <a:rPr lang="en-US" sz="3600" b="1" cap="small" spc="50" dirty="0" smtClean="0">
                <a:solidFill>
                  <a:schemeClr val="tx2">
                    <a:lumMod val="75000"/>
                  </a:schemeClr>
                </a:solidFill>
                <a:effectLst>
                  <a:outerShdw blurRad="38100" dist="38100" dir="8100000" algn="tr" rotWithShape="0">
                    <a:prstClr val="black">
                      <a:alpha val="20000"/>
                    </a:prstClr>
                  </a:outerShdw>
                </a:effectLst>
                <a:latin typeface="Garamond"/>
              </a:rPr>
              <a:t>QUESTIONS ?</a:t>
            </a:r>
            <a:endParaRPr lang="en-US" sz="3600" b="1" spc="70" dirty="0" smtClean="0">
              <a:solidFill>
                <a:schemeClr val="tx2">
                  <a:lumMod val="75000"/>
                </a:schemeClr>
              </a:solidFill>
              <a:effectLst>
                <a:outerShdw blurRad="38100" dist="38100" dir="8100000" algn="tr" rotWithShape="0">
                  <a:prstClr val="black">
                    <a:alpha val="20000"/>
                  </a:prstClr>
                </a:outerShdw>
              </a:effectLst>
              <a:latin typeface="Bell MT"/>
            </a:endParaRPr>
          </a:p>
          <a:p>
            <a:pPr algn="ctr"/>
            <a:endParaRPr lang="en-US" sz="3600" b="1" spc="70" dirty="0" smtClean="0">
              <a:solidFill>
                <a:schemeClr val="tx2">
                  <a:lumMod val="90000"/>
                </a:schemeClr>
              </a:solidFill>
              <a:effectLst>
                <a:outerShdw blurRad="38100" dist="38100" dir="8100000" algn="tr" rotWithShape="0">
                  <a:prstClr val="black">
                    <a:alpha val="20000"/>
                  </a:prstClr>
                </a:outerShdw>
              </a:effectLst>
              <a:latin typeface="Bell M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33400" y="2133600"/>
            <a:ext cx="2286000" cy="4572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INL’s Mission</a:t>
            </a:r>
          </a:p>
        </p:txBody>
      </p:sp>
      <p:sp>
        <p:nvSpPr>
          <p:cNvPr id="10" name="Rectangle 9"/>
          <p:cNvSpPr/>
          <p:nvPr/>
        </p:nvSpPr>
        <p:spPr>
          <a:xfrm>
            <a:off x="3124200" y="2118479"/>
            <a:ext cx="5334000" cy="3046988"/>
          </a:xfrm>
          <a:prstGeom prst="rect">
            <a:avLst/>
          </a:prstGeom>
        </p:spPr>
        <p:txBody>
          <a:bodyPr wrap="square">
            <a:spAutoFit/>
          </a:bodyPr>
          <a:lstStyle/>
          <a:p>
            <a:pPr lvl="0" fontAlgn="base">
              <a:spcBef>
                <a:spcPct val="0"/>
              </a:spcBef>
              <a:spcAft>
                <a:spcPct val="0"/>
              </a:spcAft>
            </a:pPr>
            <a:r>
              <a:rPr lang="en-US" sz="2400" dirty="0">
                <a:latin typeface="Bell MT" panose="02020503060305020303" pitchFamily="18" charset="0"/>
                <a:cs typeface="Arial" charset="0"/>
              </a:rPr>
              <a:t>The mission of the Bureau of International Narcotics and Law Enforcement Affairs (INL) is to minimize the impact of international crime and illegal drugs on the </a:t>
            </a:r>
            <a:r>
              <a:rPr lang="en-US" sz="2400" dirty="0" smtClean="0">
                <a:latin typeface="Bell MT" panose="02020503060305020303" pitchFamily="18" charset="0"/>
                <a:cs typeface="Arial" charset="0"/>
              </a:rPr>
              <a:t>United States </a:t>
            </a:r>
            <a:r>
              <a:rPr lang="en-US" sz="2400" dirty="0">
                <a:latin typeface="Bell MT" panose="02020503060305020303" pitchFamily="18" charset="0"/>
                <a:cs typeface="Arial" charset="0"/>
              </a:rPr>
              <a:t>an​d its citizens through providing effective foreign assistance </a:t>
            </a:r>
            <a:r>
              <a:rPr lang="en-US" sz="2400" dirty="0" smtClean="0">
                <a:latin typeface="Bell MT" panose="02020503060305020303" pitchFamily="18" charset="0"/>
                <a:cs typeface="Arial" charset="0"/>
              </a:rPr>
              <a:t>and </a:t>
            </a:r>
            <a:r>
              <a:rPr lang="en-US" sz="2400" dirty="0">
                <a:latin typeface="Bell MT" panose="02020503060305020303" pitchFamily="18" charset="0"/>
                <a:cs typeface="Arial" charset="0"/>
              </a:rPr>
              <a:t>fostering ​global cooperation</a:t>
            </a:r>
            <a:r>
              <a:rPr lang="en-US" sz="2400" dirty="0" smtClean="0">
                <a:latin typeface="Bell MT" panose="02020503060305020303" pitchFamily="18" charset="0"/>
                <a:cs typeface="Arial" charset="0"/>
              </a:rPr>
              <a:t>.</a:t>
            </a:r>
            <a:endParaRPr lang="en-US" sz="2400" dirty="0">
              <a:latin typeface="Bell MT" panose="02020503060305020303" pitchFamily="18" charset="0"/>
              <a:cs typeface="Arial" charset="0"/>
            </a:endParaRPr>
          </a:p>
        </p:txBody>
      </p:sp>
      <p:sp>
        <p:nvSpPr>
          <p:cNvPr id="5" name="Rectangle 4"/>
          <p:cNvSpPr/>
          <p:nvPr/>
        </p:nvSpPr>
        <p:spPr>
          <a:xfrm>
            <a:off x="1716097" y="631448"/>
            <a:ext cx="5711820" cy="892552"/>
          </a:xfrm>
          <a:prstGeom prst="rect">
            <a:avLst/>
          </a:prstGeom>
        </p:spPr>
        <p:txBody>
          <a:bodyPr wrap="non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Bureau of International Narcotics </a:t>
            </a:r>
          </a:p>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and Law Enforcement Affairs (INL)</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5000" y="1905000"/>
            <a:ext cx="6705600" cy="4247296"/>
          </a:xfrm>
          <a:prstGeom prst="rect">
            <a:avLst/>
          </a:prstGeom>
          <a:noFill/>
        </p:spPr>
        <p:txBody>
          <a:bodyPr wrap="square" lIns="91420" tIns="45710" rIns="91420" bIns="45710" rtlCol="0">
            <a:spAutoFit/>
          </a:bodyPr>
          <a:lstStyle/>
          <a:p>
            <a:pPr>
              <a:tabLst>
                <a:tab pos="1142746" algn="l"/>
              </a:tabLst>
            </a:pPr>
            <a:r>
              <a:rPr lang="en-US" b="1" dirty="0">
                <a:latin typeface="Bell MT" panose="02020503060305020303" pitchFamily="18" charset="0"/>
              </a:rPr>
              <a:t>INL </a:t>
            </a:r>
            <a:r>
              <a:rPr lang="en-US" b="1" dirty="0" smtClean="0">
                <a:latin typeface="Bell MT" panose="02020503060305020303" pitchFamily="18" charset="0"/>
              </a:rPr>
              <a:t>Personnel:</a:t>
            </a:r>
            <a:r>
              <a:rPr lang="en-US" dirty="0">
                <a:latin typeface="Bell MT" panose="02020503060305020303" pitchFamily="18" charset="0"/>
              </a:rPr>
              <a:t>	456 Domestic in 10 offices</a:t>
            </a:r>
          </a:p>
          <a:p>
            <a:pPr>
              <a:tabLst>
                <a:tab pos="1142746" algn="l"/>
              </a:tabLst>
            </a:pPr>
            <a:r>
              <a:rPr lang="en-US" dirty="0">
                <a:latin typeface="Bell MT" panose="02020503060305020303" pitchFamily="18" charset="0"/>
              </a:rPr>
              <a:t>		911 Overseas at 39 posts</a:t>
            </a:r>
          </a:p>
          <a:p>
            <a:pPr>
              <a:tabLst>
                <a:tab pos="1142746" algn="l"/>
              </a:tabLst>
            </a:pPr>
            <a:r>
              <a:rPr lang="en-US" b="1" dirty="0">
                <a:latin typeface="Bell MT" panose="02020503060305020303" pitchFamily="18" charset="0"/>
              </a:rPr>
              <a:t>INL </a:t>
            </a:r>
            <a:r>
              <a:rPr lang="en-US" b="1" dirty="0" smtClean="0">
                <a:latin typeface="Bell MT" panose="02020503060305020303" pitchFamily="18" charset="0"/>
              </a:rPr>
              <a:t>Contractors</a:t>
            </a:r>
            <a:r>
              <a:rPr lang="en-US" dirty="0" smtClean="0">
                <a:latin typeface="Bell MT" panose="02020503060305020303" pitchFamily="18" charset="0"/>
              </a:rPr>
              <a:t>:</a:t>
            </a:r>
            <a:r>
              <a:rPr lang="en-US" b="1" dirty="0" smtClean="0">
                <a:latin typeface="Bell MT" panose="02020503060305020303" pitchFamily="18" charset="0"/>
              </a:rPr>
              <a:t> </a:t>
            </a:r>
            <a:r>
              <a:rPr lang="en-US" dirty="0">
                <a:latin typeface="Bell MT" panose="02020503060305020303" pitchFamily="18" charset="0"/>
              </a:rPr>
              <a:t>	4,078 in US and overseas</a:t>
            </a:r>
          </a:p>
          <a:p>
            <a:pPr>
              <a:tabLst>
                <a:tab pos="1142746" algn="l"/>
              </a:tabLst>
            </a:pPr>
            <a:r>
              <a:rPr lang="en-US" b="1" dirty="0" smtClean="0">
                <a:latin typeface="Bell MT" panose="02020503060305020303" pitchFamily="18" charset="0"/>
              </a:rPr>
              <a:t>Budget:	</a:t>
            </a:r>
            <a:r>
              <a:rPr lang="en-US" b="1" dirty="0">
                <a:latin typeface="Bell MT" panose="02020503060305020303" pitchFamily="18" charset="0"/>
              </a:rPr>
              <a:t>	</a:t>
            </a:r>
            <a:r>
              <a:rPr lang="en-US" dirty="0">
                <a:latin typeface="Bell MT" panose="02020503060305020303" pitchFamily="18" charset="0"/>
              </a:rPr>
              <a:t>$1.35 billion FY 2014; $6 billion under management</a:t>
            </a:r>
          </a:p>
          <a:p>
            <a:pPr>
              <a:tabLst>
                <a:tab pos="1142746" algn="l"/>
              </a:tabLst>
            </a:pPr>
            <a:r>
              <a:rPr lang="en-US" b="1" dirty="0" smtClean="0">
                <a:latin typeface="Bell MT" panose="02020503060305020303" pitchFamily="18" charset="0"/>
              </a:rPr>
              <a:t>Air Wing:</a:t>
            </a:r>
            <a:r>
              <a:rPr lang="en-US" dirty="0">
                <a:latin typeface="Bell MT" panose="02020503060305020303" pitchFamily="18" charset="0"/>
              </a:rPr>
              <a:t>	</a:t>
            </a:r>
            <a:r>
              <a:rPr lang="en-US" dirty="0" smtClean="0">
                <a:latin typeface="Bell MT" panose="02020503060305020303" pitchFamily="18" charset="0"/>
              </a:rPr>
              <a:t>	151 </a:t>
            </a:r>
            <a:r>
              <a:rPr lang="en-US" dirty="0">
                <a:latin typeface="Bell MT" panose="02020503060305020303" pitchFamily="18" charset="0"/>
              </a:rPr>
              <a:t>aircraft operating in six countries + U.S.</a:t>
            </a:r>
          </a:p>
          <a:p>
            <a:pPr>
              <a:tabLst>
                <a:tab pos="1142746" algn="l"/>
              </a:tabLst>
            </a:pPr>
            <a:r>
              <a:rPr lang="en-US" b="1" dirty="0" smtClean="0">
                <a:latin typeface="Bell MT" panose="02020503060305020303" pitchFamily="18" charset="0"/>
              </a:rPr>
              <a:t>Globally:		</a:t>
            </a:r>
            <a:r>
              <a:rPr lang="en-US" dirty="0" smtClean="0">
                <a:latin typeface="Bell MT" panose="02020503060305020303" pitchFamily="18" charset="0"/>
              </a:rPr>
              <a:t>Corruption, money laundering, border security, 			IPR, cybercrime, and drug demand reduction </a:t>
            </a:r>
          </a:p>
          <a:p>
            <a:pPr>
              <a:tabLst>
                <a:tab pos="1142746" algn="l"/>
              </a:tabLst>
            </a:pPr>
            <a:r>
              <a:rPr lang="en-US" dirty="0" smtClean="0">
                <a:latin typeface="Bell MT" panose="02020503060305020303" pitchFamily="18" charset="0"/>
              </a:rPr>
              <a:t>		Five International Law Enforcement Academies 			(ILEA) </a:t>
            </a:r>
          </a:p>
          <a:p>
            <a:pPr>
              <a:tabLst>
                <a:tab pos="1142746" algn="l"/>
              </a:tabLst>
            </a:pPr>
            <a:r>
              <a:rPr lang="en-US" dirty="0" smtClean="0">
                <a:latin typeface="Bell MT" panose="02020503060305020303" pitchFamily="18" charset="0"/>
              </a:rPr>
              <a:t>		Support to UN Office on Drugs and Crime 			(UNODC)</a:t>
            </a:r>
          </a:p>
          <a:p>
            <a:pPr>
              <a:tabLst>
                <a:tab pos="1142746" algn="l"/>
              </a:tabLst>
            </a:pPr>
            <a:r>
              <a:rPr lang="en-US" dirty="0">
                <a:latin typeface="Bell MT" panose="02020503060305020303" pitchFamily="18" charset="0"/>
              </a:rPr>
              <a:t>	</a:t>
            </a:r>
            <a:r>
              <a:rPr lang="en-US" dirty="0" smtClean="0">
                <a:latin typeface="Bell MT" panose="02020503060305020303" pitchFamily="18" charset="0"/>
              </a:rPr>
              <a:t>	OAS Drug Abuse Control Commission 			(CICAD)</a:t>
            </a:r>
          </a:p>
          <a:p>
            <a:r>
              <a:rPr lang="en-US" dirty="0">
                <a:latin typeface="Bell MT" panose="02020503060305020303" pitchFamily="18" charset="0"/>
              </a:rPr>
              <a:t>	</a:t>
            </a:r>
            <a:r>
              <a:rPr lang="en-US" dirty="0" smtClean="0">
                <a:latin typeface="Bell MT" panose="02020503060305020303" pitchFamily="18" charset="0"/>
              </a:rPr>
              <a:t>	 	</a:t>
            </a:r>
            <a:endParaRPr lang="en-US" dirty="0">
              <a:latin typeface="Bell MT" panose="02020503060305020303" pitchFamily="18" charset="0"/>
            </a:endParaRPr>
          </a:p>
        </p:txBody>
      </p:sp>
      <p:pic>
        <p:nvPicPr>
          <p:cNvPr id="4" name="Picture 3" descr="inl_banner.jpg"/>
          <p:cNvPicPr>
            <a:picLocks noChangeAspect="1"/>
          </p:cNvPicPr>
          <p:nvPr/>
        </p:nvPicPr>
        <p:blipFill>
          <a:blip r:embed="rId2" cstate="print"/>
          <a:stretch>
            <a:fillRect/>
          </a:stretch>
        </p:blipFill>
        <p:spPr>
          <a:xfrm>
            <a:off x="0" y="6019800"/>
            <a:ext cx="9144000" cy="838200"/>
          </a:xfrm>
          <a:prstGeom prst="rect">
            <a:avLst/>
          </a:prstGeom>
        </p:spPr>
      </p:pic>
      <p:sp>
        <p:nvSpPr>
          <p:cNvPr id="5" name="Rectangle 4"/>
          <p:cNvSpPr/>
          <p:nvPr/>
        </p:nvSpPr>
        <p:spPr>
          <a:xfrm>
            <a:off x="1716097" y="631448"/>
            <a:ext cx="5711820" cy="892552"/>
          </a:xfrm>
          <a:prstGeom prst="rect">
            <a:avLst/>
          </a:prstGeom>
        </p:spPr>
        <p:txBody>
          <a:bodyPr wrap="non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Bureau of International Narcotics </a:t>
            </a:r>
          </a:p>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and Law Enforcement Affairs (INL)</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6" name="Rounded Rectangle 5"/>
          <p:cNvSpPr/>
          <p:nvPr/>
        </p:nvSpPr>
        <p:spPr>
          <a:xfrm>
            <a:off x="171450" y="2009776"/>
            <a:ext cx="1563697" cy="838199"/>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INL Statistics</a:t>
            </a:r>
          </a:p>
        </p:txBody>
      </p:sp>
    </p:spTree>
    <p:extLst>
      <p:ext uri="{BB962C8B-B14F-4D97-AF65-F5344CB8AC3E}">
        <p14:creationId xmlns:p14="http://schemas.microsoft.com/office/powerpoint/2010/main" val="28051857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542164" y="631448"/>
            <a:ext cx="6059672" cy="892552"/>
          </a:xfrm>
          <a:prstGeom prst="rect">
            <a:avLst/>
          </a:prstGeom>
        </p:spPr>
        <p:txBody>
          <a:bodyPr wrap="non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Office of Criminal Justice Assistance </a:t>
            </a:r>
            <a:b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b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and Partnership (INL/CAP)</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9" name="Rounded Rectangle 8"/>
          <p:cNvSpPr/>
          <p:nvPr/>
        </p:nvSpPr>
        <p:spPr>
          <a:xfrm>
            <a:off x="609600" y="1905000"/>
            <a:ext cx="2057400" cy="11430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INL Criminal Justice Programs</a:t>
            </a:r>
          </a:p>
        </p:txBody>
      </p:sp>
      <p:sp>
        <p:nvSpPr>
          <p:cNvPr id="10" name="Rectangle 9"/>
          <p:cNvSpPr/>
          <p:nvPr/>
        </p:nvSpPr>
        <p:spPr>
          <a:xfrm>
            <a:off x="3062785" y="2046786"/>
            <a:ext cx="5334000" cy="3046988"/>
          </a:xfrm>
          <a:prstGeom prst="rect">
            <a:avLst/>
          </a:prstGeom>
        </p:spPr>
        <p:txBody>
          <a:bodyPr wrap="square">
            <a:spAutoFit/>
          </a:bodyPr>
          <a:lstStyle/>
          <a:p>
            <a:r>
              <a:rPr lang="en-US" sz="2400" dirty="0" smtClean="0">
                <a:latin typeface="Bell MT" pitchFamily="18" charset="0"/>
              </a:rPr>
              <a:t>CAP supports INL criminal justice system (CJS) programs in all environments including:</a:t>
            </a:r>
          </a:p>
          <a:p>
            <a:endParaRPr lang="en-US" sz="2400" dirty="0" smtClean="0">
              <a:latin typeface="Bell MT" pitchFamily="18" charset="0"/>
            </a:endParaRPr>
          </a:p>
          <a:p>
            <a:pPr lvl="1">
              <a:buFont typeface="Wingdings" pitchFamily="2" charset="2"/>
              <a:buChar char="Ø"/>
            </a:pPr>
            <a:r>
              <a:rPr lang="en-US" sz="2400" dirty="0" smtClean="0">
                <a:latin typeface="Bell MT" pitchFamily="18" charset="0"/>
              </a:rPr>
              <a:t> 	Failed States</a:t>
            </a:r>
          </a:p>
          <a:p>
            <a:pPr lvl="1">
              <a:buFont typeface="Wingdings" pitchFamily="2" charset="2"/>
              <a:buChar char="Ø"/>
            </a:pPr>
            <a:r>
              <a:rPr lang="en-US" sz="2400" dirty="0" smtClean="0">
                <a:latin typeface="Bell MT" pitchFamily="18" charset="0"/>
              </a:rPr>
              <a:t> 	Post Conflict Stabilization</a:t>
            </a:r>
          </a:p>
          <a:p>
            <a:pPr lvl="1">
              <a:buFont typeface="Wingdings" pitchFamily="2" charset="2"/>
              <a:buChar char="Ø"/>
            </a:pPr>
            <a:r>
              <a:rPr lang="en-US" sz="2400" dirty="0" smtClean="0">
                <a:latin typeface="Bell MT" pitchFamily="18" charset="0"/>
              </a:rPr>
              <a:t> 	Emerging Democracies</a:t>
            </a:r>
          </a:p>
          <a:p>
            <a:pPr lvl="1">
              <a:buFont typeface="Wingdings" pitchFamily="2" charset="2"/>
              <a:buChar char="Ø"/>
            </a:pPr>
            <a:r>
              <a:rPr lang="en-US" sz="2400" dirty="0" smtClean="0">
                <a:latin typeface="Bell MT" pitchFamily="18" charset="0"/>
              </a:rPr>
              <a:t>   Steady State</a:t>
            </a:r>
          </a:p>
        </p:txBody>
      </p:sp>
      <p:sp>
        <p:nvSpPr>
          <p:cNvPr id="5" name="5-Point Star 4"/>
          <p:cNvSpPr/>
          <p:nvPr/>
        </p:nvSpPr>
        <p:spPr>
          <a:xfrm>
            <a:off x="2895600" y="23241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542164" y="631448"/>
            <a:ext cx="6059672" cy="892552"/>
          </a:xfrm>
          <a:prstGeom prst="rect">
            <a:avLst/>
          </a:prstGeom>
        </p:spPr>
        <p:txBody>
          <a:bodyPr wrap="non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Office of Criminal Justice Assistance </a:t>
            </a:r>
            <a:b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b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and Partnership (INL/CAP)</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9" name="Rounded Rectangle 8"/>
          <p:cNvSpPr/>
          <p:nvPr/>
        </p:nvSpPr>
        <p:spPr>
          <a:xfrm>
            <a:off x="533400" y="1981200"/>
            <a:ext cx="2286000" cy="4572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How we Operate</a:t>
            </a:r>
          </a:p>
        </p:txBody>
      </p:sp>
      <p:sp>
        <p:nvSpPr>
          <p:cNvPr id="10" name="Rectangle 9"/>
          <p:cNvSpPr/>
          <p:nvPr/>
        </p:nvSpPr>
        <p:spPr>
          <a:xfrm>
            <a:off x="3124200" y="1981200"/>
            <a:ext cx="5410200" cy="2862322"/>
          </a:xfrm>
          <a:prstGeom prst="rect">
            <a:avLst/>
          </a:prstGeom>
        </p:spPr>
        <p:txBody>
          <a:bodyPr wrap="square">
            <a:spAutoFit/>
          </a:bodyPr>
          <a:lstStyle/>
          <a:p>
            <a:r>
              <a:rPr lang="en-US" sz="2000" dirty="0" smtClean="0">
                <a:latin typeface="Bell MT" pitchFamily="18" charset="0"/>
              </a:rPr>
              <a:t>CAP employs subject matter experts (SMEs) in the fields of police, prosecutorial, judicial and correctional development and reform. </a:t>
            </a:r>
          </a:p>
          <a:p>
            <a:pPr marL="285750" indent="-285750">
              <a:buFont typeface="Arial" panose="020B0604020202020204" pitchFamily="34" charset="0"/>
              <a:buChar char="•"/>
            </a:pPr>
            <a:endParaRPr lang="en-US" sz="2000" dirty="0" smtClean="0">
              <a:latin typeface="Bell MT" pitchFamily="18" charset="0"/>
            </a:endParaRPr>
          </a:p>
          <a:p>
            <a:r>
              <a:rPr lang="en-US" sz="2000" dirty="0" smtClean="0">
                <a:latin typeface="Bell MT" pitchFamily="18" charset="0"/>
              </a:rPr>
              <a:t>CAP  has established partnerships with U.S. state, county and municipal criminal justice organizations in order to be able to provide working professionals for short and medium term assignment in program implementation.   </a:t>
            </a:r>
            <a:endParaRPr lang="en-US" sz="2000" dirty="0">
              <a:latin typeface="Bell MT" pitchFamily="18" charset="0"/>
            </a:endParaRPr>
          </a:p>
        </p:txBody>
      </p:sp>
      <p:sp>
        <p:nvSpPr>
          <p:cNvPr id="5" name="5-Point Star 4"/>
          <p:cNvSpPr/>
          <p:nvPr/>
        </p:nvSpPr>
        <p:spPr>
          <a:xfrm>
            <a:off x="2971800" y="20574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5-Point Star 5"/>
          <p:cNvSpPr/>
          <p:nvPr/>
        </p:nvSpPr>
        <p:spPr>
          <a:xfrm>
            <a:off x="2971800" y="3370322"/>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609600" y="574357"/>
            <a:ext cx="7924800" cy="492443"/>
          </a:xfrm>
          <a:prstGeom prst="rect">
            <a:avLst/>
          </a:prstGeom>
        </p:spPr>
        <p:txBody>
          <a:bodyPr wrap="squar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INL’s U.S. Based Partnerships</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9" name="Rounded Rectangle 8"/>
          <p:cNvSpPr/>
          <p:nvPr/>
        </p:nvSpPr>
        <p:spPr>
          <a:xfrm>
            <a:off x="457200" y="1371600"/>
            <a:ext cx="2286000" cy="758588"/>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smtClean="0">
                <a:solidFill>
                  <a:srgbClr val="FFC000"/>
                </a:solidFill>
                <a:latin typeface="Bell MT" pitchFamily="18" charset="0"/>
                <a:ea typeface="Batang" pitchFamily="18" charset="-127"/>
                <a:cs typeface="Arial" pitchFamily="34" charset="0"/>
              </a:rPr>
              <a:t>What partners do for INL</a:t>
            </a:r>
          </a:p>
        </p:txBody>
      </p:sp>
      <p:grpSp>
        <p:nvGrpSpPr>
          <p:cNvPr id="14" name="Group 13"/>
          <p:cNvGrpSpPr/>
          <p:nvPr/>
        </p:nvGrpSpPr>
        <p:grpSpPr>
          <a:xfrm>
            <a:off x="2992271" y="1487031"/>
            <a:ext cx="5542129" cy="2246769"/>
            <a:chOff x="2895600" y="2212062"/>
            <a:chExt cx="5542129" cy="2246769"/>
          </a:xfrm>
        </p:grpSpPr>
        <p:sp>
          <p:nvSpPr>
            <p:cNvPr id="10" name="Rectangle 9"/>
            <p:cNvSpPr/>
            <p:nvPr/>
          </p:nvSpPr>
          <p:spPr>
            <a:xfrm>
              <a:off x="3103729" y="2212062"/>
              <a:ext cx="5334000" cy="2246769"/>
            </a:xfrm>
            <a:prstGeom prst="rect">
              <a:avLst/>
            </a:prstGeom>
          </p:spPr>
          <p:txBody>
            <a:bodyPr wrap="square">
              <a:spAutoFit/>
            </a:bodyPr>
            <a:lstStyle/>
            <a:p>
              <a:r>
                <a:rPr lang="en-US" sz="2000" dirty="0" smtClean="0">
                  <a:latin typeface="Bell MT" pitchFamily="18" charset="0"/>
                  <a:cs typeface="Arial" pitchFamily="34" charset="0"/>
                </a:rPr>
                <a:t>U.S. experts serve on short international missions to mentor and train their counterparts in partner countries. </a:t>
              </a:r>
            </a:p>
            <a:p>
              <a:endParaRPr lang="en-US" sz="2000" dirty="0" smtClean="0">
                <a:latin typeface="Bell MT" pitchFamily="18" charset="0"/>
                <a:cs typeface="Arial" pitchFamily="34" charset="0"/>
              </a:endParaRPr>
            </a:p>
            <a:p>
              <a:r>
                <a:rPr lang="en-US" sz="2000" dirty="0" smtClean="0">
                  <a:latin typeface="Bell MT" pitchFamily="18" charset="0"/>
                  <a:cs typeface="Arial" pitchFamily="34" charset="0"/>
                </a:rPr>
                <a:t>INL Partners also host delegations to show best practices or provide training in their respective areas.</a:t>
              </a:r>
              <a:endParaRPr lang="en-US" sz="2000" dirty="0">
                <a:latin typeface="Bell MT" pitchFamily="18" charset="0"/>
              </a:endParaRPr>
            </a:p>
          </p:txBody>
        </p:sp>
        <p:sp>
          <p:nvSpPr>
            <p:cNvPr id="8" name="5-Point Star 7"/>
            <p:cNvSpPr/>
            <p:nvPr/>
          </p:nvSpPr>
          <p:spPr>
            <a:xfrm>
              <a:off x="2895600" y="22860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5-Point Star 12"/>
            <p:cNvSpPr/>
            <p:nvPr/>
          </p:nvSpPr>
          <p:spPr>
            <a:xfrm>
              <a:off x="2895600" y="35814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Rounded Rectangle 15"/>
          <p:cNvSpPr/>
          <p:nvPr/>
        </p:nvSpPr>
        <p:spPr>
          <a:xfrm>
            <a:off x="457200" y="3733800"/>
            <a:ext cx="2286000" cy="8382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200" b="1" cap="small" dirty="0" smtClean="0">
                <a:solidFill>
                  <a:srgbClr val="FFC000"/>
                </a:solidFill>
                <a:latin typeface="Bell MT" pitchFamily="18" charset="0"/>
                <a:cs typeface="Arial" pitchFamily="34" charset="0"/>
              </a:rPr>
              <a:t>Why Pursue Partnerships?</a:t>
            </a:r>
            <a:endParaRPr lang="en-US" sz="1600" b="1" cap="small" dirty="0" smtClean="0">
              <a:solidFill>
                <a:srgbClr val="FFC000"/>
              </a:solidFill>
              <a:latin typeface="Bell MT" pitchFamily="18" charset="0"/>
              <a:cs typeface="Arial" pitchFamily="34" charset="0"/>
            </a:endParaRPr>
          </a:p>
          <a:p>
            <a:pPr lvl="0" algn="ctr"/>
            <a:endParaRPr lang="en-US" sz="1600" b="1" cap="small" dirty="0" smtClean="0">
              <a:solidFill>
                <a:srgbClr val="FFC000"/>
              </a:solidFill>
              <a:latin typeface="Bell MT" pitchFamily="18" charset="0"/>
              <a:ea typeface="Batang" pitchFamily="18" charset="-127"/>
              <a:cs typeface="Arial" pitchFamily="34" charset="0"/>
            </a:endParaRPr>
          </a:p>
        </p:txBody>
      </p:sp>
      <p:grpSp>
        <p:nvGrpSpPr>
          <p:cNvPr id="18" name="Group 17"/>
          <p:cNvGrpSpPr/>
          <p:nvPr/>
        </p:nvGrpSpPr>
        <p:grpSpPr>
          <a:xfrm>
            <a:off x="2986548" y="4105274"/>
            <a:ext cx="5670755" cy="1323439"/>
            <a:chOff x="3048000" y="4209871"/>
            <a:chExt cx="4751173" cy="1323439"/>
          </a:xfrm>
        </p:grpSpPr>
        <p:sp>
          <p:nvSpPr>
            <p:cNvPr id="15" name="Rectangle 14"/>
            <p:cNvSpPr/>
            <p:nvPr/>
          </p:nvSpPr>
          <p:spPr>
            <a:xfrm>
              <a:off x="3227173" y="4209871"/>
              <a:ext cx="4572000" cy="1323439"/>
            </a:xfrm>
            <a:prstGeom prst="rect">
              <a:avLst/>
            </a:prstGeom>
          </p:spPr>
          <p:txBody>
            <a:bodyPr>
              <a:spAutoFit/>
            </a:bodyPr>
            <a:lstStyle/>
            <a:p>
              <a:r>
                <a:rPr lang="en-US" sz="2000" dirty="0" smtClean="0">
                  <a:latin typeface="Bell MT" pitchFamily="18" charset="0"/>
                  <a:cs typeface="Arial" pitchFamily="34" charset="0"/>
                </a:rPr>
                <a:t>Because practitioners are experts in their respective fields.  The expertise and standards that foreign nations seek are found within the US criminal justice system. </a:t>
              </a:r>
            </a:p>
          </p:txBody>
        </p:sp>
        <p:sp>
          <p:nvSpPr>
            <p:cNvPr id="17" name="5-Point Star 16"/>
            <p:cNvSpPr/>
            <p:nvPr/>
          </p:nvSpPr>
          <p:spPr>
            <a:xfrm>
              <a:off x="3048000" y="43434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381000"/>
            <a:ext cx="8361133" cy="830997"/>
          </a:xfrm>
          <a:prstGeom prst="rect">
            <a:avLst/>
          </a:prstGeom>
        </p:spPr>
        <p:txBody>
          <a:bodyPr wrap="squar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INL’s State, County and Municipal Partnerships</a:t>
            </a:r>
          </a:p>
          <a:p>
            <a:pPr algn="ctr"/>
            <a:r>
              <a:rPr lang="en-US" sz="22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Over 70 formal and informal partnerships around the country</a:t>
            </a:r>
            <a:endParaRPr lang="en-US" sz="22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371600"/>
            <a:ext cx="6076950" cy="412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21571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2445742" y="152400"/>
            <a:ext cx="4216219" cy="892552"/>
          </a:xfrm>
          <a:prstGeom prst="rect">
            <a:avLst/>
          </a:prstGeom>
        </p:spPr>
        <p:txBody>
          <a:bodyPr wrap="none">
            <a:spAutoFit/>
          </a:bodyPr>
          <a:lstStyle/>
          <a:p>
            <a:pPr algn="ctr"/>
            <a:endPar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Examples of Partnerships</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graphicFrame>
        <p:nvGraphicFramePr>
          <p:cNvPr id="2" name="Diagram 1"/>
          <p:cNvGraphicFramePr/>
          <p:nvPr>
            <p:extLst>
              <p:ext uri="{D42A27DB-BD31-4B8C-83A1-F6EECF244321}">
                <p14:modId xmlns:p14="http://schemas.microsoft.com/office/powerpoint/2010/main" val="456724720"/>
              </p:ext>
            </p:extLst>
          </p:nvPr>
        </p:nvGraphicFramePr>
        <p:xfrm>
          <a:off x="228600" y="1447800"/>
          <a:ext cx="8763000"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042243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320222" y="609600"/>
            <a:ext cx="6756978" cy="492443"/>
          </a:xfrm>
          <a:prstGeom prst="rect">
            <a:avLst/>
          </a:prstGeom>
        </p:spPr>
        <p:txBody>
          <a:bodyPr wrap="none">
            <a:spAutoFit/>
          </a:bodyPr>
          <a:lstStyle/>
          <a:p>
            <a:pPr algn="ctr"/>
            <a:r>
              <a:rPr lang="en-US" sz="2600" b="1" dirty="0"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INL’s Seaport Partnership with </a:t>
            </a:r>
            <a:r>
              <a:rPr lang="en-US" sz="2600" b="1" dirty="0" err="1" smtClean="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rPr>
              <a:t>PortMiami</a:t>
            </a:r>
            <a:endParaRPr lang="en-US" sz="2600" b="1" dirty="0">
              <a:ln w="18415" cmpd="sng">
                <a:solidFill>
                  <a:srgbClr val="FFFFFF"/>
                </a:solidFill>
                <a:prstDash val="solid"/>
              </a:ln>
              <a:solidFill>
                <a:srgbClr val="FFC000"/>
              </a:solidFill>
              <a:effectLst>
                <a:outerShdw blurRad="63500" dir="3600000" algn="tl" rotWithShape="0">
                  <a:srgbClr val="000000">
                    <a:alpha val="70000"/>
                  </a:srgbClr>
                </a:outerShdw>
              </a:effectLst>
              <a:latin typeface="Batang" pitchFamily="18" charset="-127"/>
              <a:ea typeface="Batang" pitchFamily="18" charset="-127"/>
              <a:cs typeface="Arial" pitchFamily="34" charset="0"/>
            </a:endParaRPr>
          </a:p>
        </p:txBody>
      </p:sp>
      <p:sp>
        <p:nvSpPr>
          <p:cNvPr id="9" name="Rounded Rectangle 8"/>
          <p:cNvSpPr/>
          <p:nvPr/>
        </p:nvSpPr>
        <p:spPr>
          <a:xfrm>
            <a:off x="533400" y="1752600"/>
            <a:ext cx="2286000" cy="4572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000" b="1" cap="small" dirty="0" err="1" smtClean="0">
                <a:solidFill>
                  <a:srgbClr val="FFC000"/>
                </a:solidFill>
                <a:latin typeface="Bell MT" pitchFamily="18" charset="0"/>
                <a:ea typeface="Batang" pitchFamily="18" charset="-127"/>
                <a:cs typeface="Arial" pitchFamily="34" charset="0"/>
              </a:rPr>
              <a:t>PortMiami</a:t>
            </a:r>
            <a:endParaRPr lang="en-US" sz="2000" b="1" cap="small" dirty="0" smtClean="0">
              <a:solidFill>
                <a:srgbClr val="FFC000"/>
              </a:solidFill>
              <a:latin typeface="Bell MT" pitchFamily="18" charset="0"/>
              <a:ea typeface="Batang" pitchFamily="18" charset="-127"/>
              <a:cs typeface="Arial" pitchFamily="34" charset="0"/>
            </a:endParaRPr>
          </a:p>
        </p:txBody>
      </p:sp>
      <p:sp>
        <p:nvSpPr>
          <p:cNvPr id="10" name="Rectangle 9"/>
          <p:cNvSpPr/>
          <p:nvPr/>
        </p:nvSpPr>
        <p:spPr>
          <a:xfrm>
            <a:off x="3124200" y="1676400"/>
            <a:ext cx="5334000" cy="3170099"/>
          </a:xfrm>
          <a:prstGeom prst="rect">
            <a:avLst/>
          </a:prstGeom>
        </p:spPr>
        <p:txBody>
          <a:bodyPr wrap="square">
            <a:spAutoFit/>
          </a:bodyPr>
          <a:lstStyle/>
          <a:p>
            <a:pPr>
              <a:buNone/>
            </a:pPr>
            <a:r>
              <a:rPr lang="en-US" sz="2000" dirty="0">
                <a:latin typeface="Bell MT" panose="02020503060305020303" pitchFamily="18" charset="0"/>
              </a:rPr>
              <a:t>On August 28, 2013, INL and </a:t>
            </a:r>
            <a:r>
              <a:rPr lang="en-US" sz="2000" dirty="0" err="1" smtClean="0">
                <a:latin typeface="Bell MT" panose="02020503060305020303" pitchFamily="18" charset="0"/>
              </a:rPr>
              <a:t>PortMiami</a:t>
            </a:r>
            <a:r>
              <a:rPr lang="en-US" sz="2000" dirty="0" smtClean="0">
                <a:latin typeface="Bell MT" panose="02020503060305020303" pitchFamily="18" charset="0"/>
              </a:rPr>
              <a:t> </a:t>
            </a:r>
            <a:r>
              <a:rPr lang="en-US" sz="2000" dirty="0">
                <a:latin typeface="Bell MT" panose="02020503060305020303" pitchFamily="18" charset="0"/>
              </a:rPr>
              <a:t>initiated a partnership that will allow INL to take advantage of </a:t>
            </a:r>
            <a:r>
              <a:rPr lang="en-US" sz="2000" dirty="0" err="1">
                <a:latin typeface="Bell MT" panose="02020503060305020303" pitchFamily="18" charset="0"/>
              </a:rPr>
              <a:t>PortMiami’s</a:t>
            </a:r>
            <a:r>
              <a:rPr lang="en-US" sz="2000" dirty="0">
                <a:latin typeface="Bell MT" panose="02020503060305020303" pitchFamily="18" charset="0"/>
              </a:rPr>
              <a:t> expertise to strengthen maritime security globally.</a:t>
            </a:r>
          </a:p>
          <a:p>
            <a:pPr>
              <a:buNone/>
            </a:pPr>
            <a:endParaRPr lang="en-US" sz="2000" dirty="0">
              <a:latin typeface="Bell MT" panose="02020503060305020303" pitchFamily="18" charset="0"/>
            </a:endParaRPr>
          </a:p>
          <a:p>
            <a:pPr>
              <a:buNone/>
            </a:pPr>
            <a:r>
              <a:rPr lang="en-US" sz="2000" dirty="0">
                <a:latin typeface="Bell MT" panose="02020503060305020303" pitchFamily="18" charset="0"/>
              </a:rPr>
              <a:t>The utilization of this partnership will increase our ability to stop criminal networks from moving illicit goods through ports.</a:t>
            </a:r>
          </a:p>
          <a:p>
            <a:endParaRPr lang="en-US" sz="2000" dirty="0" smtClean="0">
              <a:latin typeface="Bell MT" pitchFamily="18" charset="0"/>
              <a:cs typeface="Arial" pitchFamily="34" charset="0"/>
            </a:endParaRPr>
          </a:p>
          <a:p>
            <a:endParaRPr lang="en-US" sz="2000" dirty="0">
              <a:latin typeface="Bell MT" pitchFamily="18" charset="0"/>
            </a:endParaRPr>
          </a:p>
        </p:txBody>
      </p:sp>
      <p:sp>
        <p:nvSpPr>
          <p:cNvPr id="11" name="Rounded Rectangle 10"/>
          <p:cNvSpPr/>
          <p:nvPr/>
        </p:nvSpPr>
        <p:spPr>
          <a:xfrm>
            <a:off x="533400" y="4272022"/>
            <a:ext cx="2286000" cy="838200"/>
          </a:xfrm>
          <a:prstGeom prst="round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200" b="1" cap="small" dirty="0" smtClean="0">
                <a:solidFill>
                  <a:srgbClr val="FFC000"/>
                </a:solidFill>
                <a:latin typeface="Bell MT" pitchFamily="18" charset="0"/>
                <a:cs typeface="Arial" pitchFamily="34" charset="0"/>
              </a:rPr>
              <a:t>Why Ports?</a:t>
            </a:r>
            <a:endParaRPr lang="en-US" sz="1600" b="1" cap="small" dirty="0" smtClean="0">
              <a:solidFill>
                <a:srgbClr val="FFC000"/>
              </a:solidFill>
              <a:latin typeface="Bell MT" pitchFamily="18" charset="0"/>
              <a:cs typeface="Arial" pitchFamily="34" charset="0"/>
            </a:endParaRPr>
          </a:p>
          <a:p>
            <a:pPr lvl="0" algn="ctr"/>
            <a:endParaRPr lang="en-US" sz="1600" b="1" cap="small" dirty="0" smtClean="0">
              <a:solidFill>
                <a:srgbClr val="FFC000"/>
              </a:solidFill>
              <a:latin typeface="Bell MT" pitchFamily="18" charset="0"/>
              <a:ea typeface="Batang" pitchFamily="18" charset="-127"/>
              <a:cs typeface="Arial" pitchFamily="34" charset="0"/>
            </a:endParaRPr>
          </a:p>
        </p:txBody>
      </p:sp>
      <p:sp>
        <p:nvSpPr>
          <p:cNvPr id="7" name="Rectangle 6"/>
          <p:cNvSpPr/>
          <p:nvPr/>
        </p:nvSpPr>
        <p:spPr>
          <a:xfrm>
            <a:off x="3124200" y="4272022"/>
            <a:ext cx="5456830" cy="1323439"/>
          </a:xfrm>
          <a:prstGeom prst="rect">
            <a:avLst/>
          </a:prstGeom>
        </p:spPr>
        <p:txBody>
          <a:bodyPr wrap="square">
            <a:spAutoFit/>
          </a:bodyPr>
          <a:lstStyle/>
          <a:p>
            <a:pPr>
              <a:buNone/>
            </a:pPr>
            <a:r>
              <a:rPr lang="en-US" sz="2000" dirty="0" smtClean="0">
                <a:latin typeface="Bell MT" panose="02020503060305020303" pitchFamily="18" charset="0"/>
              </a:rPr>
              <a:t>To assist INL’s mandate of combating transnational crime and drug trafficking organizations seaports are a valuable partner in that fight.</a:t>
            </a:r>
            <a:endParaRPr lang="en-US" sz="2000" dirty="0">
              <a:latin typeface="Bell MT" pitchFamily="18" charset="0"/>
            </a:endParaRPr>
          </a:p>
        </p:txBody>
      </p:sp>
      <p:sp>
        <p:nvSpPr>
          <p:cNvPr id="8" name="5-Point Star 7"/>
          <p:cNvSpPr/>
          <p:nvPr/>
        </p:nvSpPr>
        <p:spPr>
          <a:xfrm>
            <a:off x="2971800" y="18288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5-Point Star 11"/>
          <p:cNvSpPr/>
          <p:nvPr/>
        </p:nvSpPr>
        <p:spPr>
          <a:xfrm>
            <a:off x="2971800" y="33528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5-Point Star 12"/>
          <p:cNvSpPr/>
          <p:nvPr/>
        </p:nvSpPr>
        <p:spPr>
          <a:xfrm>
            <a:off x="2992271" y="4419600"/>
            <a:ext cx="152400" cy="152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64846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4012</TotalTime>
  <Words>783</Words>
  <Application>Microsoft Office PowerPoint</Application>
  <PresentationFormat>On-screen Show (4:3)</PresentationFormat>
  <Paragraphs>135</Paragraphs>
  <Slides>16</Slides>
  <Notes>13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U.S. Department of State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moonh</dc:creator>
  <cp:lastModifiedBy>Leonid Lantsman</cp:lastModifiedBy>
  <cp:revision>355</cp:revision>
  <dcterms:created xsi:type="dcterms:W3CDTF">2010-10-14T23:02:23Z</dcterms:created>
  <dcterms:modified xsi:type="dcterms:W3CDTF">2014-07-11T15:32:41Z</dcterms:modified>
</cp:coreProperties>
</file>