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0" r:id="rId4"/>
    <p:sldId id="261" r:id="rId5"/>
    <p:sldId id="262" r:id="rId6"/>
    <p:sldId id="273" r:id="rId7"/>
    <p:sldId id="270" r:id="rId8"/>
    <p:sldId id="266" r:id="rId9"/>
    <p:sldId id="271" r:id="rId10"/>
    <p:sldId id="275" r:id="rId11"/>
    <p:sldId id="267" r:id="rId12"/>
    <p:sldId id="274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AB44B-86B8-42FC-BA31-BDA223E191AD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19EE9-FCA1-4BB1-BB19-2D69D59FF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8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0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1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383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6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22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32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67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4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7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1C257-A10F-48C9-9DBE-A4B557BD33FE}" type="datetimeFigureOut">
              <a:rPr lang="en-US" smtClean="0"/>
              <a:t>7/17/2014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502AA-631E-49CC-9807-64BF4E525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8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m/news/world-europe-24539417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hkim\Desktop\PPT\Cover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The First Step in Cybersecurity</a:t>
            </a:r>
            <a:endParaRPr lang="en-US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</a:rPr>
              <a:t>Protect</a:t>
            </a:r>
            <a:endParaRPr lang="en-US" sz="4000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1752600"/>
            <a:ext cx="80772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2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Detect</a:t>
            </a:r>
            <a:endParaRPr lang="en-US" dirty="0"/>
          </a:p>
        </p:txBody>
      </p:sp>
      <p:pic>
        <p:nvPicPr>
          <p:cNvPr id="4098" name="Picture 2" descr="C:\Users\mkosloski\AppData\Local\Microsoft\Windows\INetCache\Content.Outlook\OPH2II89\Detec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66248"/>
            <a:ext cx="7867650" cy="41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2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bg1"/>
                </a:solidFill>
              </a:rPr>
              <a:t>Detect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3400" y="1600200"/>
            <a:ext cx="7391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</a:rPr>
              <a:t>Respond and  Recover</a:t>
            </a:r>
            <a:endParaRPr lang="en-US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752600"/>
            <a:ext cx="7848600" cy="415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2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2886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b="1" dirty="0">
                <a:solidFill>
                  <a:schemeClr val="bg1"/>
                </a:solidFill>
              </a:rPr>
              <a:t>Past </a:t>
            </a:r>
            <a:r>
              <a:rPr lang="en-US" sz="3100" b="1" dirty="0" smtClean="0">
                <a:solidFill>
                  <a:schemeClr val="bg1"/>
                </a:solidFill>
              </a:rPr>
              <a:t>Threats </a:t>
            </a:r>
            <a:r>
              <a:rPr lang="en-US" sz="3100" b="1" dirty="0">
                <a:solidFill>
                  <a:schemeClr val="bg1"/>
                </a:solidFill>
              </a:rPr>
              <a:t>and I</a:t>
            </a:r>
            <a:r>
              <a:rPr lang="en-US" sz="3100" b="1" dirty="0" smtClean="0">
                <a:solidFill>
                  <a:schemeClr val="bg1"/>
                </a:solidFill>
              </a:rPr>
              <a:t>ncident of Cybersecurity</a:t>
            </a:r>
            <a:br>
              <a:rPr lang="en-US" sz="3100" b="1" dirty="0" smtClean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76 </a:t>
            </a:r>
            <a:r>
              <a:rPr lang="en-US" dirty="0" smtClean="0"/>
              <a:t>% </a:t>
            </a:r>
            <a:r>
              <a:rPr lang="en-US" dirty="0"/>
              <a:t>of organizations polled by CompTIA said they experienced </a:t>
            </a:r>
            <a:r>
              <a:rPr lang="en-US" dirty="0" smtClean="0"/>
              <a:t>them [a cybersecurity attack] </a:t>
            </a:r>
            <a:r>
              <a:rPr lang="en-US" dirty="0"/>
              <a:t>in </a:t>
            </a:r>
            <a:r>
              <a:rPr lang="en-US" dirty="0" smtClean="0"/>
              <a:t>2011</a:t>
            </a:r>
          </a:p>
          <a:p>
            <a:r>
              <a:rPr lang="en-US" dirty="0" smtClean="0"/>
              <a:t>Victims:	</a:t>
            </a:r>
            <a:r>
              <a:rPr lang="en-US" sz="2400" dirty="0" smtClean="0"/>
              <a:t>Google, TJX Companies, Target, LinkedIn, RSA Security, US Senate, and the CIA</a:t>
            </a:r>
          </a:p>
          <a:p>
            <a:r>
              <a:rPr lang="en-US" dirty="0"/>
              <a:t>Port of </a:t>
            </a:r>
            <a:r>
              <a:rPr lang="en-US" dirty="0" smtClean="0"/>
              <a:t>Antwerp</a:t>
            </a:r>
          </a:p>
          <a:p>
            <a:pPr lvl="1"/>
            <a:r>
              <a:rPr lang="en-US" dirty="0"/>
              <a:t>Drug traffickers recruited </a:t>
            </a:r>
            <a:r>
              <a:rPr lang="en-US" dirty="0" smtClean="0"/>
              <a:t>hackers</a:t>
            </a:r>
          </a:p>
          <a:p>
            <a:pPr marL="457200" lvl="1" indent="0">
              <a:buNone/>
            </a:pPr>
            <a:r>
              <a:rPr lang="en-US" dirty="0" smtClean="0"/>
              <a:t>to </a:t>
            </a:r>
            <a:r>
              <a:rPr lang="en-US" dirty="0"/>
              <a:t>breach IT systems that controlled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the </a:t>
            </a:r>
            <a:r>
              <a:rPr lang="en-US" dirty="0"/>
              <a:t>movement and location of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containers.</a:t>
            </a:r>
          </a:p>
          <a:p>
            <a:pPr lvl="1"/>
            <a:r>
              <a:rPr lang="en-US" dirty="0" smtClean="0"/>
              <a:t>Two companies that operated </a:t>
            </a:r>
          </a:p>
          <a:p>
            <a:pPr marL="457200" lvl="1" indent="0">
              <a:buNone/>
            </a:pPr>
            <a:r>
              <a:rPr lang="en-US" dirty="0" smtClean="0"/>
              <a:t>within the port.</a:t>
            </a:r>
          </a:p>
          <a:p>
            <a:pPr lvl="1"/>
            <a:r>
              <a:rPr lang="en-US" dirty="0" smtClean="0"/>
              <a:t>Installed firewall and still managed to install </a:t>
            </a:r>
            <a:r>
              <a:rPr lang="en-US" dirty="0" err="1" smtClean="0"/>
              <a:t>keyloggers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www.bbc.com/news/world-europe-24539417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94639"/>
            <a:ext cx="3025920" cy="2017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0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5486400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</a:rPr>
              <a:t>Methods of </a:t>
            </a:r>
            <a:r>
              <a:rPr lang="en-US" sz="2800" b="1" dirty="0" smtClean="0">
                <a:solidFill>
                  <a:schemeClr val="bg1"/>
                </a:solidFill>
              </a:rPr>
              <a:t>infiltration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Resident/Partner Companies</a:t>
            </a:r>
          </a:p>
          <a:p>
            <a:r>
              <a:rPr lang="en-US" dirty="0" smtClean="0"/>
              <a:t>Remote Hacking</a:t>
            </a:r>
          </a:p>
          <a:p>
            <a:r>
              <a:rPr lang="en-US" dirty="0" smtClean="0"/>
              <a:t>Vendor Applications</a:t>
            </a:r>
          </a:p>
          <a:p>
            <a:r>
              <a:rPr lang="en-US" dirty="0" smtClean="0"/>
              <a:t>Network Enabled Hardware</a:t>
            </a:r>
          </a:p>
          <a:p>
            <a:r>
              <a:rPr lang="en-US" dirty="0" smtClean="0"/>
              <a:t>Social Networking</a:t>
            </a:r>
          </a:p>
          <a:p>
            <a:r>
              <a:rPr lang="en-US" dirty="0" smtClean="0"/>
              <a:t>BYOD</a:t>
            </a:r>
          </a:p>
          <a:p>
            <a:r>
              <a:rPr lang="en-US" dirty="0" smtClean="0"/>
              <a:t>Physical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83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28600"/>
            <a:ext cx="8610600" cy="8382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Compliance Initiatives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638" y="3048000"/>
            <a:ext cx="3932237" cy="303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Port Specific Compliance</a:t>
            </a:r>
          </a:p>
          <a:p>
            <a:pPr lvl="1"/>
            <a:r>
              <a:rPr lang="en-US" dirty="0" smtClean="0"/>
              <a:t>President </a:t>
            </a:r>
            <a:r>
              <a:rPr lang="en-US" dirty="0"/>
              <a:t>Issued Executive Order </a:t>
            </a:r>
            <a:r>
              <a:rPr lang="en-US" dirty="0" smtClean="0"/>
              <a:t>13636</a:t>
            </a:r>
          </a:p>
          <a:p>
            <a:pPr lvl="1"/>
            <a:r>
              <a:rPr lang="en-US" dirty="0" smtClean="0"/>
              <a:t>NIST Framework </a:t>
            </a:r>
            <a:r>
              <a:rPr lang="en-US" dirty="0"/>
              <a:t>Released in </a:t>
            </a:r>
            <a:r>
              <a:rPr lang="en-US" dirty="0" smtClean="0"/>
              <a:t>February 2014</a:t>
            </a:r>
          </a:p>
          <a:p>
            <a:r>
              <a:rPr lang="en-US" dirty="0" smtClean="0"/>
              <a:t>Industry Compliance:</a:t>
            </a:r>
          </a:p>
          <a:p>
            <a:pPr lvl="1"/>
            <a:r>
              <a:rPr lang="en-US" dirty="0" smtClean="0"/>
              <a:t>HIPAA ACT</a:t>
            </a:r>
            <a:endParaRPr lang="en-US" dirty="0"/>
          </a:p>
          <a:p>
            <a:pPr lvl="1"/>
            <a:r>
              <a:rPr lang="en-US" dirty="0" smtClean="0"/>
              <a:t>HITECH ACT</a:t>
            </a:r>
          </a:p>
          <a:p>
            <a:pPr lvl="1"/>
            <a:r>
              <a:rPr lang="en-US" dirty="0" smtClean="0"/>
              <a:t>GLBA</a:t>
            </a:r>
          </a:p>
          <a:p>
            <a:pPr lvl="1"/>
            <a:r>
              <a:rPr lang="en-US" dirty="0" smtClean="0"/>
              <a:t>Sarbanes-Oxley</a:t>
            </a:r>
          </a:p>
          <a:p>
            <a:pPr lvl="1"/>
            <a:r>
              <a:rPr lang="en-US" dirty="0"/>
              <a:t>Telecommunications Act of 1996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95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</a:rPr>
              <a:t>Identify</a:t>
            </a:r>
            <a:endParaRPr lang="en-U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95" y="1752600"/>
            <a:ext cx="7696200" cy="407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1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</a:rPr>
              <a:t>Identify</a:t>
            </a:r>
            <a:endParaRPr lang="en-US" sz="4000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419100" y="1828800"/>
            <a:ext cx="83058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4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/>
                </a:solidFill>
              </a:rPr>
              <a:t>Identify</a:t>
            </a:r>
            <a:endParaRPr lang="en-US" sz="4000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800" y="1675130"/>
            <a:ext cx="7391400" cy="434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3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Protect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7772400" cy="411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2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kim\Desktop\PPT\InsidePages_SalesAcad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5486400" cy="8382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Protect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" y="1752600"/>
            <a:ext cx="8382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5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2401</TotalTime>
  <Words>88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Past Threats and Incident of Cybersecurity </vt:lpstr>
      <vt:lpstr>Methods of infiltration  </vt:lpstr>
      <vt:lpstr>Compliance Initiatives</vt:lpstr>
      <vt:lpstr>Identify</vt:lpstr>
      <vt:lpstr>Identify</vt:lpstr>
      <vt:lpstr>Identify</vt:lpstr>
      <vt:lpstr>Protect</vt:lpstr>
      <vt:lpstr>Protect</vt:lpstr>
      <vt:lpstr>Protect</vt:lpstr>
      <vt:lpstr>Detect</vt:lpstr>
      <vt:lpstr>Detect</vt:lpstr>
      <vt:lpstr>Respond and  Recover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hyemi kim</dc:creator>
  <cp:lastModifiedBy>membership</cp:lastModifiedBy>
  <cp:revision>19</cp:revision>
  <dcterms:created xsi:type="dcterms:W3CDTF">2014-07-11T13:41:14Z</dcterms:created>
  <dcterms:modified xsi:type="dcterms:W3CDTF">2014-07-17T14:41:59Z</dcterms:modified>
</cp:coreProperties>
</file>